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5" r:id="rId4"/>
    <p:sldId id="259" r:id="rId5"/>
    <p:sldId id="260" r:id="rId6"/>
    <p:sldId id="261" r:id="rId7"/>
    <p:sldId id="262" r:id="rId8"/>
    <p:sldId id="267" r:id="rId9"/>
    <p:sldId id="264" r:id="rId10"/>
    <p:sldId id="263" r:id="rId11"/>
    <p:sldId id="268" r:id="rId12"/>
    <p:sldId id="269" r:id="rId13"/>
    <p:sldId id="270" r:id="rId14"/>
    <p:sldId id="272" r:id="rId15"/>
    <p:sldId id="273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0632"/>
    <a:srgbClr val="F5F6B8"/>
    <a:srgbClr val="E4E850"/>
    <a:srgbClr val="CEDA5E"/>
    <a:srgbClr val="53052C"/>
    <a:srgbClr val="D10D6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40E113-A370-4ECD-9D8D-64BFB505C52D}" type="doc">
      <dgm:prSet loTypeId="urn:microsoft.com/office/officeart/2005/8/layout/vList5" loCatId="list" qsTypeId="urn:microsoft.com/office/officeart/2005/8/quickstyle/3d9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797CF59-00B6-4210-894B-CF3DE4A584B8}">
      <dgm:prSet phldrT="[Текст]"/>
      <dgm:spPr/>
      <dgm:t>
        <a:bodyPr/>
        <a:lstStyle/>
        <a:p>
          <a:r>
            <a:rPr lang="ru-RU" dirty="0" smtClean="0"/>
            <a:t>1 этап</a:t>
          </a:r>
          <a:endParaRPr lang="ru-RU" dirty="0"/>
        </a:p>
      </dgm:t>
    </dgm:pt>
    <dgm:pt modelId="{F86D2A26-66BE-4555-A985-F7EE5E63A65E}" type="parTrans" cxnId="{39935B7F-5BC7-42AF-8D43-2F3E6190531C}">
      <dgm:prSet/>
      <dgm:spPr/>
      <dgm:t>
        <a:bodyPr/>
        <a:lstStyle/>
        <a:p>
          <a:endParaRPr lang="ru-RU"/>
        </a:p>
      </dgm:t>
    </dgm:pt>
    <dgm:pt modelId="{8272BAEB-7A87-49D1-AE59-503F3BE66F60}" type="sibTrans" cxnId="{39935B7F-5BC7-42AF-8D43-2F3E6190531C}">
      <dgm:prSet/>
      <dgm:spPr/>
      <dgm:t>
        <a:bodyPr/>
        <a:lstStyle/>
        <a:p>
          <a:endParaRPr lang="ru-RU"/>
        </a:p>
      </dgm:t>
    </dgm:pt>
    <dgm:pt modelId="{2E917EAB-E1D7-42F8-A838-9E6641F236A0}">
      <dgm:prSet phldrT="[Текст]"/>
      <dgm:spPr/>
      <dgm:t>
        <a:bodyPr/>
        <a:lstStyle/>
        <a:p>
          <a:r>
            <a:rPr lang="ru-RU" dirty="0" smtClean="0"/>
            <a:t>Преподаватель глазами студентов </a:t>
          </a:r>
          <a:endParaRPr lang="ru-RU" dirty="0"/>
        </a:p>
      </dgm:t>
    </dgm:pt>
    <dgm:pt modelId="{CE35808C-DD40-4F1C-B1BE-F0681B97DB81}" type="parTrans" cxnId="{8CF377B3-FA89-4788-993A-D42B5B65BA12}">
      <dgm:prSet/>
      <dgm:spPr/>
      <dgm:t>
        <a:bodyPr/>
        <a:lstStyle/>
        <a:p>
          <a:endParaRPr lang="ru-RU"/>
        </a:p>
      </dgm:t>
    </dgm:pt>
    <dgm:pt modelId="{54CDF678-024D-4A11-BE3A-473A68554349}" type="sibTrans" cxnId="{8CF377B3-FA89-4788-993A-D42B5B65BA12}">
      <dgm:prSet/>
      <dgm:spPr/>
      <dgm:t>
        <a:bodyPr/>
        <a:lstStyle/>
        <a:p>
          <a:endParaRPr lang="ru-RU"/>
        </a:p>
      </dgm:t>
    </dgm:pt>
    <dgm:pt modelId="{B469CF89-9A8E-4661-AA01-E9A2BD0D448A}">
      <dgm:prSet phldrT="[Текст]"/>
      <dgm:spPr/>
      <dgm:t>
        <a:bodyPr/>
        <a:lstStyle/>
        <a:p>
          <a:r>
            <a:rPr lang="ru-RU" dirty="0" smtClean="0"/>
            <a:t>2 этап</a:t>
          </a:r>
          <a:endParaRPr lang="ru-RU" dirty="0"/>
        </a:p>
      </dgm:t>
    </dgm:pt>
    <dgm:pt modelId="{3867FBAD-0799-4BE6-8364-C3BBA09E49BB}" type="parTrans" cxnId="{8B3BE4F9-D2A7-40A3-9294-E9762E86E544}">
      <dgm:prSet/>
      <dgm:spPr/>
      <dgm:t>
        <a:bodyPr/>
        <a:lstStyle/>
        <a:p>
          <a:endParaRPr lang="ru-RU"/>
        </a:p>
      </dgm:t>
    </dgm:pt>
    <dgm:pt modelId="{3CE3E59E-6D00-4F7D-8A1D-B55E32435F23}" type="sibTrans" cxnId="{8B3BE4F9-D2A7-40A3-9294-E9762E86E544}">
      <dgm:prSet/>
      <dgm:spPr/>
      <dgm:t>
        <a:bodyPr/>
        <a:lstStyle/>
        <a:p>
          <a:endParaRPr lang="ru-RU"/>
        </a:p>
      </dgm:t>
    </dgm:pt>
    <dgm:pt modelId="{8C995623-6389-4263-8314-BB639A967547}">
      <dgm:prSet phldrT="[Текст]"/>
      <dgm:spPr/>
      <dgm:t>
        <a:bodyPr/>
        <a:lstStyle/>
        <a:p>
          <a:r>
            <a:rPr lang="ru-RU" dirty="0" smtClean="0"/>
            <a:t>Преподаватель глазами преподавателя</a:t>
          </a:r>
          <a:endParaRPr lang="ru-RU" dirty="0"/>
        </a:p>
      </dgm:t>
    </dgm:pt>
    <dgm:pt modelId="{82C4C4FD-BF02-4EA2-8A51-861C29A456A5}" type="parTrans" cxnId="{808C9E7F-A5A5-488E-A086-CF2F3EB975BF}">
      <dgm:prSet/>
      <dgm:spPr/>
      <dgm:t>
        <a:bodyPr/>
        <a:lstStyle/>
        <a:p>
          <a:endParaRPr lang="ru-RU"/>
        </a:p>
      </dgm:t>
    </dgm:pt>
    <dgm:pt modelId="{E62EABE2-2F73-4FF0-9F95-17CEEDD0E96B}" type="sibTrans" cxnId="{808C9E7F-A5A5-488E-A086-CF2F3EB975BF}">
      <dgm:prSet/>
      <dgm:spPr/>
      <dgm:t>
        <a:bodyPr/>
        <a:lstStyle/>
        <a:p>
          <a:endParaRPr lang="ru-RU"/>
        </a:p>
      </dgm:t>
    </dgm:pt>
    <dgm:pt modelId="{5C679FA1-D31A-4A2D-A1B3-6A61D1013577}">
      <dgm:prSet phldrT="[Текст]"/>
      <dgm:spPr/>
      <dgm:t>
        <a:bodyPr/>
        <a:lstStyle/>
        <a:p>
          <a:r>
            <a:rPr lang="ru-RU" dirty="0" smtClean="0"/>
            <a:t>3 этап</a:t>
          </a:r>
          <a:endParaRPr lang="ru-RU" dirty="0"/>
        </a:p>
      </dgm:t>
    </dgm:pt>
    <dgm:pt modelId="{281E67F2-AC62-4366-889B-8080D7CB3B99}" type="parTrans" cxnId="{D6CA0112-E722-46BC-9C65-D3209278AC97}">
      <dgm:prSet/>
      <dgm:spPr/>
      <dgm:t>
        <a:bodyPr/>
        <a:lstStyle/>
        <a:p>
          <a:endParaRPr lang="ru-RU"/>
        </a:p>
      </dgm:t>
    </dgm:pt>
    <dgm:pt modelId="{BA255E87-D7BB-43B3-A5AE-5C90BD945038}" type="sibTrans" cxnId="{D6CA0112-E722-46BC-9C65-D3209278AC97}">
      <dgm:prSet/>
      <dgm:spPr/>
      <dgm:t>
        <a:bodyPr/>
        <a:lstStyle/>
        <a:p>
          <a:endParaRPr lang="ru-RU"/>
        </a:p>
      </dgm:t>
    </dgm:pt>
    <dgm:pt modelId="{656ECB11-B5CD-4BFB-BFDF-16F4716FB81D}">
      <dgm:prSet phldrT="[Текст]"/>
      <dgm:spPr/>
      <dgm:t>
        <a:bodyPr/>
        <a:lstStyle/>
        <a:p>
          <a:r>
            <a:rPr lang="ru-RU" dirty="0" smtClean="0"/>
            <a:t>Куратор</a:t>
          </a:r>
          <a:r>
            <a:rPr lang="ru-RU" baseline="0" dirty="0" smtClean="0"/>
            <a:t> глазами студента</a:t>
          </a:r>
          <a:endParaRPr lang="ru-RU" dirty="0"/>
        </a:p>
      </dgm:t>
    </dgm:pt>
    <dgm:pt modelId="{88A99606-BFD8-4BAF-AC08-6E9C7097EB9E}" type="parTrans" cxnId="{48F45E3B-EBAB-487A-87B1-EBD58D2E8C63}">
      <dgm:prSet/>
      <dgm:spPr/>
      <dgm:t>
        <a:bodyPr/>
        <a:lstStyle/>
        <a:p>
          <a:endParaRPr lang="ru-RU"/>
        </a:p>
      </dgm:t>
    </dgm:pt>
    <dgm:pt modelId="{101702D0-B46C-4C57-8AEE-31F882ABC6B9}" type="sibTrans" cxnId="{48F45E3B-EBAB-487A-87B1-EBD58D2E8C63}">
      <dgm:prSet/>
      <dgm:spPr/>
      <dgm:t>
        <a:bodyPr/>
        <a:lstStyle/>
        <a:p>
          <a:endParaRPr lang="ru-RU"/>
        </a:p>
      </dgm:t>
    </dgm:pt>
    <dgm:pt modelId="{82B4E57C-788E-431B-9417-BBC1D0365590}" type="pres">
      <dgm:prSet presAssocID="{4840E113-A370-4ECD-9D8D-64BFB505C52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C472B4-E986-4D16-9E95-DF32109E0EFC}" type="pres">
      <dgm:prSet presAssocID="{0797CF59-00B6-4210-894B-CF3DE4A584B8}" presName="linNode" presStyleCnt="0"/>
      <dgm:spPr/>
    </dgm:pt>
    <dgm:pt modelId="{B0487754-41B6-466C-BA42-D62C2391E0E9}" type="pres">
      <dgm:prSet presAssocID="{0797CF59-00B6-4210-894B-CF3DE4A584B8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20DD9D-1375-47C9-B57B-D9D538B13E78}" type="pres">
      <dgm:prSet presAssocID="{0797CF59-00B6-4210-894B-CF3DE4A584B8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411C94-1423-41EF-B429-3EE44DBDB5A5}" type="pres">
      <dgm:prSet presAssocID="{8272BAEB-7A87-49D1-AE59-503F3BE66F60}" presName="sp" presStyleCnt="0"/>
      <dgm:spPr/>
    </dgm:pt>
    <dgm:pt modelId="{590C026A-794F-4F65-9EC0-CE89DCA6D234}" type="pres">
      <dgm:prSet presAssocID="{B469CF89-9A8E-4661-AA01-E9A2BD0D448A}" presName="linNode" presStyleCnt="0"/>
      <dgm:spPr/>
    </dgm:pt>
    <dgm:pt modelId="{F14D03BD-A941-46A6-927F-E51BEAE125D5}" type="pres">
      <dgm:prSet presAssocID="{B469CF89-9A8E-4661-AA01-E9A2BD0D448A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44F69C-0AEC-435B-8617-09BB2E8196BC}" type="pres">
      <dgm:prSet presAssocID="{B469CF89-9A8E-4661-AA01-E9A2BD0D448A}" presName="descendantText" presStyleLbl="alignAccFollowNode1" presStyleIdx="1" presStyleCnt="3" custLinFactNeighborX="309" custLinFactNeighborY="1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979285-0A37-47EB-A5DA-8D4C0117EF77}" type="pres">
      <dgm:prSet presAssocID="{3CE3E59E-6D00-4F7D-8A1D-B55E32435F23}" presName="sp" presStyleCnt="0"/>
      <dgm:spPr/>
    </dgm:pt>
    <dgm:pt modelId="{7CBA9CCE-0243-4F70-8E8C-212781A376FE}" type="pres">
      <dgm:prSet presAssocID="{5C679FA1-D31A-4A2D-A1B3-6A61D1013577}" presName="linNode" presStyleCnt="0"/>
      <dgm:spPr/>
    </dgm:pt>
    <dgm:pt modelId="{5B06D5B1-ABB6-4624-BBC3-AF0E08B0065E}" type="pres">
      <dgm:prSet presAssocID="{5C679FA1-D31A-4A2D-A1B3-6A61D1013577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7CB1B0-8814-462A-A22B-D8EB267C9C25}" type="pres">
      <dgm:prSet presAssocID="{5C679FA1-D31A-4A2D-A1B3-6A61D101357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CA0112-E722-46BC-9C65-D3209278AC97}" srcId="{4840E113-A370-4ECD-9D8D-64BFB505C52D}" destId="{5C679FA1-D31A-4A2D-A1B3-6A61D1013577}" srcOrd="2" destOrd="0" parTransId="{281E67F2-AC62-4366-889B-8080D7CB3B99}" sibTransId="{BA255E87-D7BB-43B3-A5AE-5C90BD945038}"/>
    <dgm:cxn modelId="{808C9E7F-A5A5-488E-A086-CF2F3EB975BF}" srcId="{B469CF89-9A8E-4661-AA01-E9A2BD0D448A}" destId="{8C995623-6389-4263-8314-BB639A967547}" srcOrd="0" destOrd="0" parTransId="{82C4C4FD-BF02-4EA2-8A51-861C29A456A5}" sibTransId="{E62EABE2-2F73-4FF0-9F95-17CEEDD0E96B}"/>
    <dgm:cxn modelId="{7F5996F9-540F-453E-BB12-75DFABE5C0A6}" type="presOf" srcId="{2E917EAB-E1D7-42F8-A838-9E6641F236A0}" destId="{7B20DD9D-1375-47C9-B57B-D9D538B13E78}" srcOrd="0" destOrd="0" presId="urn:microsoft.com/office/officeart/2005/8/layout/vList5"/>
    <dgm:cxn modelId="{0613FD5D-1FB5-46B2-A1AE-D405C38B0721}" type="presOf" srcId="{B469CF89-9A8E-4661-AA01-E9A2BD0D448A}" destId="{F14D03BD-A941-46A6-927F-E51BEAE125D5}" srcOrd="0" destOrd="0" presId="urn:microsoft.com/office/officeart/2005/8/layout/vList5"/>
    <dgm:cxn modelId="{04421C1F-AF87-4D2F-8E69-C43C4E915E0D}" type="presOf" srcId="{0797CF59-00B6-4210-894B-CF3DE4A584B8}" destId="{B0487754-41B6-466C-BA42-D62C2391E0E9}" srcOrd="0" destOrd="0" presId="urn:microsoft.com/office/officeart/2005/8/layout/vList5"/>
    <dgm:cxn modelId="{4DE316DD-8CBE-4BF8-8547-0ECDD5591F9E}" type="presOf" srcId="{4840E113-A370-4ECD-9D8D-64BFB505C52D}" destId="{82B4E57C-788E-431B-9417-BBC1D0365590}" srcOrd="0" destOrd="0" presId="urn:microsoft.com/office/officeart/2005/8/layout/vList5"/>
    <dgm:cxn modelId="{8CF377B3-FA89-4788-993A-D42B5B65BA12}" srcId="{0797CF59-00B6-4210-894B-CF3DE4A584B8}" destId="{2E917EAB-E1D7-42F8-A838-9E6641F236A0}" srcOrd="0" destOrd="0" parTransId="{CE35808C-DD40-4F1C-B1BE-F0681B97DB81}" sibTransId="{54CDF678-024D-4A11-BE3A-473A68554349}"/>
    <dgm:cxn modelId="{48F45E3B-EBAB-487A-87B1-EBD58D2E8C63}" srcId="{5C679FA1-D31A-4A2D-A1B3-6A61D1013577}" destId="{656ECB11-B5CD-4BFB-BFDF-16F4716FB81D}" srcOrd="0" destOrd="0" parTransId="{88A99606-BFD8-4BAF-AC08-6E9C7097EB9E}" sibTransId="{101702D0-B46C-4C57-8AEE-31F882ABC6B9}"/>
    <dgm:cxn modelId="{39935B7F-5BC7-42AF-8D43-2F3E6190531C}" srcId="{4840E113-A370-4ECD-9D8D-64BFB505C52D}" destId="{0797CF59-00B6-4210-894B-CF3DE4A584B8}" srcOrd="0" destOrd="0" parTransId="{F86D2A26-66BE-4555-A985-F7EE5E63A65E}" sibTransId="{8272BAEB-7A87-49D1-AE59-503F3BE66F60}"/>
    <dgm:cxn modelId="{8B3BE4F9-D2A7-40A3-9294-E9762E86E544}" srcId="{4840E113-A370-4ECD-9D8D-64BFB505C52D}" destId="{B469CF89-9A8E-4661-AA01-E9A2BD0D448A}" srcOrd="1" destOrd="0" parTransId="{3867FBAD-0799-4BE6-8364-C3BBA09E49BB}" sibTransId="{3CE3E59E-6D00-4F7D-8A1D-B55E32435F23}"/>
    <dgm:cxn modelId="{E2EB730E-358E-47A0-98AE-9771ECF66574}" type="presOf" srcId="{5C679FA1-D31A-4A2D-A1B3-6A61D1013577}" destId="{5B06D5B1-ABB6-4624-BBC3-AF0E08B0065E}" srcOrd="0" destOrd="0" presId="urn:microsoft.com/office/officeart/2005/8/layout/vList5"/>
    <dgm:cxn modelId="{A77A565A-4A75-44E3-AC26-4028F49E0C18}" type="presOf" srcId="{656ECB11-B5CD-4BFB-BFDF-16F4716FB81D}" destId="{487CB1B0-8814-462A-A22B-D8EB267C9C25}" srcOrd="0" destOrd="0" presId="urn:microsoft.com/office/officeart/2005/8/layout/vList5"/>
    <dgm:cxn modelId="{8EA416BD-4DF6-42E6-894E-63C43C4A91E4}" type="presOf" srcId="{8C995623-6389-4263-8314-BB639A967547}" destId="{BD44F69C-0AEC-435B-8617-09BB2E8196BC}" srcOrd="0" destOrd="0" presId="urn:microsoft.com/office/officeart/2005/8/layout/vList5"/>
    <dgm:cxn modelId="{887ABE9F-AFFD-40ED-9A78-DBEB600C8EFD}" type="presParOf" srcId="{82B4E57C-788E-431B-9417-BBC1D0365590}" destId="{E7C472B4-E986-4D16-9E95-DF32109E0EFC}" srcOrd="0" destOrd="0" presId="urn:microsoft.com/office/officeart/2005/8/layout/vList5"/>
    <dgm:cxn modelId="{926D90CF-3E52-4BE8-8DF9-74E03D046E17}" type="presParOf" srcId="{E7C472B4-E986-4D16-9E95-DF32109E0EFC}" destId="{B0487754-41B6-466C-BA42-D62C2391E0E9}" srcOrd="0" destOrd="0" presId="urn:microsoft.com/office/officeart/2005/8/layout/vList5"/>
    <dgm:cxn modelId="{FF1256F6-10F6-4076-8E65-DB5AF58E73F3}" type="presParOf" srcId="{E7C472B4-E986-4D16-9E95-DF32109E0EFC}" destId="{7B20DD9D-1375-47C9-B57B-D9D538B13E78}" srcOrd="1" destOrd="0" presId="urn:microsoft.com/office/officeart/2005/8/layout/vList5"/>
    <dgm:cxn modelId="{BC621D26-7BBF-4C82-A565-53B8C04DE6D8}" type="presParOf" srcId="{82B4E57C-788E-431B-9417-BBC1D0365590}" destId="{51411C94-1423-41EF-B429-3EE44DBDB5A5}" srcOrd="1" destOrd="0" presId="urn:microsoft.com/office/officeart/2005/8/layout/vList5"/>
    <dgm:cxn modelId="{5F72B4FA-F8EE-4CAF-8DC1-3301C5FA9FCB}" type="presParOf" srcId="{82B4E57C-788E-431B-9417-BBC1D0365590}" destId="{590C026A-794F-4F65-9EC0-CE89DCA6D234}" srcOrd="2" destOrd="0" presId="urn:microsoft.com/office/officeart/2005/8/layout/vList5"/>
    <dgm:cxn modelId="{F2228842-09B6-477B-9953-5D1A2EE1F6EE}" type="presParOf" srcId="{590C026A-794F-4F65-9EC0-CE89DCA6D234}" destId="{F14D03BD-A941-46A6-927F-E51BEAE125D5}" srcOrd="0" destOrd="0" presId="urn:microsoft.com/office/officeart/2005/8/layout/vList5"/>
    <dgm:cxn modelId="{174B987A-A29D-4AE1-B13D-03A83C87678E}" type="presParOf" srcId="{590C026A-794F-4F65-9EC0-CE89DCA6D234}" destId="{BD44F69C-0AEC-435B-8617-09BB2E8196BC}" srcOrd="1" destOrd="0" presId="urn:microsoft.com/office/officeart/2005/8/layout/vList5"/>
    <dgm:cxn modelId="{EE41C162-812F-4EB9-A3AD-F7DCED6A7A20}" type="presParOf" srcId="{82B4E57C-788E-431B-9417-BBC1D0365590}" destId="{18979285-0A37-47EB-A5DA-8D4C0117EF77}" srcOrd="3" destOrd="0" presId="urn:microsoft.com/office/officeart/2005/8/layout/vList5"/>
    <dgm:cxn modelId="{0A55CCCA-8B70-4F9E-B6CE-00DEDD1FE23F}" type="presParOf" srcId="{82B4E57C-788E-431B-9417-BBC1D0365590}" destId="{7CBA9CCE-0243-4F70-8E8C-212781A376FE}" srcOrd="4" destOrd="0" presId="urn:microsoft.com/office/officeart/2005/8/layout/vList5"/>
    <dgm:cxn modelId="{1E4E5BD6-3830-47A2-A3D8-38ED4B499ECE}" type="presParOf" srcId="{7CBA9CCE-0243-4F70-8E8C-212781A376FE}" destId="{5B06D5B1-ABB6-4624-BBC3-AF0E08B0065E}" srcOrd="0" destOrd="0" presId="urn:microsoft.com/office/officeart/2005/8/layout/vList5"/>
    <dgm:cxn modelId="{79326F3C-FDC1-4BAB-B5A7-26D8737941CD}" type="presParOf" srcId="{7CBA9CCE-0243-4F70-8E8C-212781A376FE}" destId="{487CB1B0-8814-462A-A22B-D8EB267C9C25}" srcOrd="1" destOrd="0" presId="urn:microsoft.com/office/officeart/2005/8/layout/vList5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6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 smtClean="0"/>
            </a:lvl1pPr>
          </a:lstStyle>
          <a:p>
            <a:pPr>
              <a:defRPr/>
            </a:pPr>
            <a:fld id="{4BD821E7-524E-4145-A29B-6303C7223D78}" type="datetimeFigureOut">
              <a:rPr lang="en-US"/>
              <a:pPr>
                <a:defRPr/>
              </a:pPr>
              <a:t>12/19/2014</a:t>
            </a:fld>
            <a:endParaRPr lang="en-US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F1E5859-2E9F-4DC2-9DC9-28607E9024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7EBC0-94EA-419D-B0EE-35E391F88BF2}" type="datetimeFigureOut">
              <a:rPr lang="en-US"/>
              <a:pPr>
                <a:defRPr/>
              </a:pPr>
              <a:t>12/19/2014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3B5CF-1354-47A5-B9D5-CAA2329A33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8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7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10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9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346A0-6711-4E1C-BEA3-223A06A9C9EA}" type="datetimeFigureOut">
              <a:rPr lang="en-US"/>
              <a:pPr>
                <a:defRPr/>
              </a:pPr>
              <a:t>12/19/2014</a:t>
            </a:fld>
            <a:endParaRPr lang="en-US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3ED7C-34A0-4A78-B92A-F78ED4CDE4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E208D-2BEF-4FB2-8EFE-0293610B96F0}" type="datetimeFigureOut">
              <a:rPr lang="en-US"/>
              <a:pPr>
                <a:defRPr/>
              </a:pPr>
              <a:t>12/19/2014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80345-7CA8-4315-A730-06D7077DD7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29CB9-84EB-4F89-9142-DF96F6B8A94D}" type="datetimeFigureOut">
              <a:rPr lang="en-US"/>
              <a:pPr>
                <a:defRPr/>
              </a:pPr>
              <a:t>12/19/2014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7D5685B4-C6AF-4559-8A1B-20C3A8EE2E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A60C3-3260-41FF-B5E7-83FDA67321F5}" type="datetimeFigureOut">
              <a:rPr lang="en-US"/>
              <a:pPr>
                <a:defRPr/>
              </a:pPr>
              <a:t>12/19/2014</a:t>
            </a:fld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2E1CA-3C41-4924-9120-607147F011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F400C-A56D-47B5-A40D-D76514CFFD6A}" type="datetimeFigureOut">
              <a:rPr lang="en-US"/>
              <a:pPr>
                <a:defRPr/>
              </a:pPr>
              <a:t>12/19/2014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583C8-FB08-4B20-89E5-89DABADD4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26638607-1B7B-4B64-A1ED-958F58CE7C34}" type="datetimeFigureOut">
              <a:rPr lang="en-US"/>
              <a:pPr>
                <a:defRPr/>
              </a:pPr>
              <a:t>12/19/2014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D16AF65C-8C6A-4506-B0E1-C2134358B0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D7B94E49-C2EA-4619-90B8-DD6B06E21BB2}" type="datetimeFigureOut">
              <a:rPr lang="en-US"/>
              <a:pPr>
                <a:defRPr/>
              </a:pPr>
              <a:t>12/19/2014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 smtClean="0"/>
            </a:lvl1pPr>
          </a:lstStyle>
          <a:p>
            <a:pPr>
              <a:defRPr/>
            </a:pPr>
            <a:fld id="{E94C3C5B-C0FF-4DC6-BA79-D2D0843DAF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5A645-29AA-4746-9DD8-119DD8DFA49C}" type="datetimeFigureOut">
              <a:rPr lang="en-US"/>
              <a:pPr>
                <a:defRPr/>
              </a:pPr>
              <a:t>12/19/2014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39880-BD89-451C-8523-F0DE7AECC9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F4874-0C75-40DC-9F3E-EC35769E2676}" type="datetimeFigureOut">
              <a:rPr lang="en-US"/>
              <a:pPr>
                <a:defRPr/>
              </a:pPr>
              <a:t>12/19/2014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73B72-07F4-4926-B1BA-00CF941071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8D135-453B-40F5-9673-DAA9E08E9753}" type="datetimeFigureOut">
              <a:rPr lang="en-US"/>
              <a:pPr>
                <a:defRPr/>
              </a:pPr>
              <a:t>12/19/2014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589838" y="6481763"/>
            <a:ext cx="503237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2F149-082C-4CA1-B3EE-6436BDFF1B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441E3663-5889-4938-B01A-C48568389F9C}" type="datetimeFigureOut">
              <a:rPr lang="en-US"/>
              <a:pPr>
                <a:defRPr/>
              </a:pPr>
              <a:t>12/19/2014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8933A7C7-81E3-4306-BE14-AA15C1C14F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07" r:id="rId6"/>
    <p:sldLayoutId id="2147483706" r:id="rId7"/>
    <p:sldLayoutId id="2147483714" r:id="rId8"/>
    <p:sldLayoutId id="2147483715" r:id="rId9"/>
    <p:sldLayoutId id="2147483705" r:id="rId10"/>
    <p:sldLayoutId id="2147483704" r:id="rId11"/>
    <p:sldLayoutId id="2147483708" r:id="rId12"/>
  </p:sldLayoutIdLst>
  <p:txStyles>
    <p:titleStyle>
      <a:lvl1pPr marL="484188" indent="-484188" algn="l" rtl="0" fontAlgn="base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fontAlgn="base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1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2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__________Microsoft_Office_Excel3.xls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 bwMode="auto">
          <a:xfrm>
            <a:off x="0" y="4343400"/>
            <a:ext cx="9144000" cy="18288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marL="0" indent="484188" algn="ctr"/>
            <a:r>
              <a:rPr lang="ru-RU" sz="4000" b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Анализ результатов компьютерного анкетирования трехступенчатой программы «Диагностический рейтинг участников образовательного процесса в сфере профессиональных отношений»</a:t>
            </a:r>
          </a:p>
        </p:txBody>
      </p:sp>
      <p:sp>
        <p:nvSpPr>
          <p:cNvPr id="13314" name="TextBox 5"/>
          <p:cNvSpPr txBox="1">
            <a:spLocks noChangeArrowheads="1"/>
          </p:cNvSpPr>
          <p:nvPr/>
        </p:nvSpPr>
        <p:spPr bwMode="auto">
          <a:xfrm>
            <a:off x="838200" y="15240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D10D6F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РМ </a:t>
            </a:r>
          </a:p>
          <a:p>
            <a:pPr algn="ctr"/>
            <a:r>
              <a:rPr lang="ru-RU" sz="2400" b="1">
                <a:solidFill>
                  <a:srgbClr val="D10D6F"/>
                </a:solidFill>
                <a:latin typeface="Times New Roman" pitchFamily="18" charset="0"/>
                <a:cs typeface="Times New Roman" pitchFamily="18" charset="0"/>
              </a:rPr>
              <a:t>ГБОУ РМ СПО «Саранский государственный</a:t>
            </a:r>
          </a:p>
          <a:p>
            <a:pPr algn="ctr"/>
            <a:r>
              <a:rPr lang="ru-RU" sz="2400" b="1">
                <a:solidFill>
                  <a:srgbClr val="D10D6F"/>
                </a:solidFill>
                <a:latin typeface="Times New Roman" pitchFamily="18" charset="0"/>
                <a:cs typeface="Times New Roman" pitchFamily="18" charset="0"/>
              </a:rPr>
              <a:t> промышленно – экономический колледж»</a:t>
            </a:r>
          </a:p>
        </p:txBody>
      </p:sp>
      <p:pic>
        <p:nvPicPr>
          <p:cNvPr id="7" name="Picture 2" descr="C:\Users\1\Desktop\Саша\СГПЭ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09800" cy="2522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16764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81000" y="152400"/>
            <a:ext cx="8382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5E0632"/>
                </a:solidFill>
                <a:latin typeface="Times New Roman" pitchFamily="18" charset="0"/>
              </a:rPr>
              <a:t>Трехступенчатая компьютерная программа «Диагностический рейтинг»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457200" y="457200"/>
            <a:ext cx="8077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>
                <a:solidFill>
                  <a:srgbClr val="5E0632"/>
                </a:solidFill>
                <a:latin typeface="Times New Roman" pitchFamily="18" charset="0"/>
              </a:rPr>
              <a:t>Основные цели программы: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52400" y="838200"/>
            <a:ext cx="876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304800" y="1447800"/>
            <a:ext cx="8534400" cy="481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 typeface="Arial" charset="0"/>
              <a:buChar char="–"/>
            </a:pPr>
            <a:r>
              <a:rPr lang="ru-RU" sz="2000" b="1"/>
              <a:t>достижение личного совершенства педагога в сфере этико-нравственных отношений;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–"/>
            </a:pPr>
            <a:r>
              <a:rPr lang="ru-RU" sz="2000" b="1"/>
              <a:t>поддержание комфортной психолого-педагогической среды в колледже; 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–"/>
            </a:pPr>
            <a:r>
              <a:rPr lang="ru-RU" sz="2000" b="1"/>
              <a:t>развитие умения строить отношения с людьми, расположить их к себе;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–"/>
            </a:pPr>
            <a:r>
              <a:rPr lang="ru-RU" sz="2000" b="1"/>
              <a:t>создание благоприятного климата делового сотрудничества, доверия, взаимопонимания, уважения; 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–"/>
            </a:pPr>
            <a:r>
              <a:rPr lang="ru-RU" sz="2000" b="1"/>
              <a:t>провести самоаттестацию и наметить пути, способы и приемы улучшения межличностных взаимоотношений в коллективе 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–"/>
            </a:pPr>
            <a:r>
              <a:rPr lang="ru-RU" sz="2000" b="1"/>
              <a:t>обеспечить обратную связь в сфере взаимоотношений всех участников образовательного процесса;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179388" y="188913"/>
            <a:ext cx="8785225" cy="6480175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effectLst>
                <a:glow rad="228600">
                  <a:srgbClr val="3174C5">
                    <a:alpha val="40000"/>
                  </a:srgbClr>
                </a:glow>
              </a:effectLst>
            </a:endParaRPr>
          </a:p>
        </p:txBody>
      </p:sp>
      <p:pic>
        <p:nvPicPr>
          <p:cNvPr id="5" name="Picture 5" descr="C:\Documents and Settings\Администратор\Рабочий стол\IMG_78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780928"/>
            <a:ext cx="414854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6" name="Picture 3" descr="C:\Documents and Settings\Администратор\Рабочий стол\IMG_78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933056"/>
            <a:ext cx="3386438" cy="2540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79388" y="188913"/>
            <a:ext cx="8785225" cy="2227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72002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4" charset="0"/>
              </a:rPr>
              <a:t>Итоги</a:t>
            </a:r>
          </a:p>
          <a:p>
            <a:pPr algn="ctr"/>
            <a:r>
              <a:rPr lang="ru-RU" sz="3600" b="1">
                <a:solidFill>
                  <a:srgbClr val="72002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4" charset="0"/>
              </a:rPr>
              <a:t>диагностического рейтинга</a:t>
            </a:r>
          </a:p>
          <a:p>
            <a:pPr algn="ctr"/>
            <a:r>
              <a:rPr lang="ru-RU" sz="3200" b="1">
                <a:solidFill>
                  <a:srgbClr val="72002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4" charset="0"/>
              </a:rPr>
              <a:t>«Преподаватель глазами студентов»</a:t>
            </a:r>
          </a:p>
          <a:p>
            <a:pPr algn="ctr"/>
            <a:r>
              <a:rPr lang="ru-RU" sz="3600" b="1">
                <a:solidFill>
                  <a:srgbClr val="72002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4" charset="0"/>
              </a:rPr>
              <a:t>201</a:t>
            </a:r>
            <a:r>
              <a:rPr lang="ru-RU" sz="3600" b="1">
                <a:solidFill>
                  <a:srgbClr val="72002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179388" y="188913"/>
            <a:ext cx="8785225" cy="6480175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764704"/>
          <a:ext cx="8351999" cy="5798820"/>
        </p:xfrm>
        <a:graphic>
          <a:graphicData uri="http://schemas.openxmlformats.org/drawingml/2006/table">
            <a:tbl>
              <a:tblPr>
                <a:solidFill>
                  <a:srgbClr val="D1E8FB"/>
                </a:solidFill>
                <a:effectLst/>
              </a:tblPr>
              <a:tblGrid>
                <a:gridCol w="7252211"/>
                <a:gridCol w="549894"/>
                <a:gridCol w="549894"/>
              </a:tblGrid>
              <a:tr h="2590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Вопрос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7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</a:tr>
              <a:tr h="289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Выделяет главные моменты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4,52</a:t>
                      </a:r>
                      <a:endParaRPr lang="ru-RU" sz="1650" b="1" i="0" u="none" strike="noStrike" kern="1200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rgbClr val="FF2D2D"/>
                          </a:solidFill>
                          <a:latin typeface="Times New Roman"/>
                        </a:rPr>
                        <a:t>4,58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Следит за реакцией аудитории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4,5</a:t>
                      </a:r>
                      <a:endParaRPr lang="ru-RU" sz="165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4,57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Излагает материал ясно, доступно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4,5</a:t>
                      </a:r>
                      <a:endParaRPr lang="ru-RU" sz="165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4,56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Демонстрирует культуру речи, четкость дикции, нормальный темп изложения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4,51</a:t>
                      </a:r>
                      <a:endParaRPr lang="ru-RU" sz="165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4,56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Обоснованная требовательность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rgbClr val="FF2D2D"/>
                          </a:solidFill>
                          <a:latin typeface="Times New Roman"/>
                        </a:rPr>
                        <a:t>4,53</a:t>
                      </a:r>
                      <a:endParaRPr lang="ru-RU" sz="1650" b="1" i="0" u="none" strike="noStrike" dirty="0">
                        <a:solidFill>
                          <a:srgbClr val="FF2D2D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4,56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Уважительное отношение к студентам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rgbClr val="FF2D2D"/>
                          </a:solidFill>
                          <a:latin typeface="Times New Roman"/>
                        </a:rPr>
                        <a:t>4,53</a:t>
                      </a:r>
                      <a:endParaRPr lang="ru-RU" sz="1650" b="1" i="0" u="none" strike="noStrike" dirty="0">
                        <a:solidFill>
                          <a:srgbClr val="FF2D2D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4,56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Соблюдает логическую последовательность в изложении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4,52</a:t>
                      </a:r>
                      <a:endParaRPr lang="ru-RU" sz="165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4,56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Творческий подход и интерес к своему делу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4,5</a:t>
                      </a:r>
                      <a:endParaRPr lang="ru-RU" sz="165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4,56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Располагает к себе высокой эрудицией, манерой поведения, внешним видом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rgbClr val="FF2D2D"/>
                          </a:solidFill>
                          <a:latin typeface="Times New Roman"/>
                        </a:rPr>
                        <a:t>4,53</a:t>
                      </a:r>
                      <a:endParaRPr lang="ru-RU" sz="1650" b="1" i="0" u="none" strike="noStrike" dirty="0">
                        <a:solidFill>
                          <a:srgbClr val="FF2D2D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4,55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Объективность в оценке знаний студентов 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4,5</a:t>
                      </a:r>
                      <a:endParaRPr lang="ru-RU" sz="165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4,55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Доброжелательность </a:t>
                      </a:r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такт по отношению к студентам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4,52</a:t>
                      </a:r>
                      <a:endParaRPr lang="ru-RU" sz="165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4,54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Разъясняет сложные места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4,49</a:t>
                      </a:r>
                      <a:endParaRPr lang="ru-RU" sz="165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4,54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Задает вопросы, побуждает к дискуссии</a:t>
                      </a:r>
                      <a:endParaRPr lang="ru-RU" sz="16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4,45</a:t>
                      </a:r>
                      <a:endParaRPr lang="ru-RU" sz="165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4,54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60136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Терпение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4,49</a:t>
                      </a:r>
                      <a:endParaRPr lang="ru-RU" sz="165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4,53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Ориентирует на использование изучаемого материала в будущей профессиональной и общественной деятельности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4,49</a:t>
                      </a:r>
                      <a:endParaRPr lang="ru-RU" sz="165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4,53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Умеет вызвать и поддержать интерес аудитории к предмету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4,45</a:t>
                      </a:r>
                      <a:endParaRPr lang="ru-RU" sz="165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4,52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Заинтересованность в успехах студентов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4,47</a:t>
                      </a:r>
                      <a:endParaRPr lang="ru-RU" sz="165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4,52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Умеет снять напряжение, усталость аудитории 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 smtClean="0">
                          <a:solidFill>
                            <a:srgbClr val="0000FF"/>
                          </a:solidFill>
                          <a:latin typeface="Times New Roman"/>
                        </a:rPr>
                        <a:t>4,41</a:t>
                      </a:r>
                      <a:endParaRPr lang="ru-RU" sz="1650" b="1" i="0" u="none" strike="noStrike" dirty="0">
                        <a:solidFill>
                          <a:srgbClr val="0000FF"/>
                        </a:solidFill>
                        <a:latin typeface="Times New Roman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50" b="1" i="0" u="none" strike="noStrike" dirty="0">
                          <a:solidFill>
                            <a:srgbClr val="0000FF"/>
                          </a:solidFill>
                          <a:latin typeface="Times New Roman"/>
                        </a:rPr>
                        <a:t>4,49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11188" y="115888"/>
            <a:ext cx="8380412" cy="519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0"/>
            <a:r>
              <a:rPr lang="ru-RU" sz="2800" b="1">
                <a:solidFill>
                  <a:srgbClr val="72002C"/>
                </a:solidFill>
                <a:latin typeface="Century Gothic" pitchFamily="34" charset="0"/>
              </a:rPr>
              <a:t>Среднестатистические показатели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179388" y="188913"/>
            <a:ext cx="8785225" cy="6480175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9458" name="Диаграмма 3"/>
          <p:cNvGraphicFramePr>
            <a:graphicFrameLocks/>
          </p:cNvGraphicFramePr>
          <p:nvPr/>
        </p:nvGraphicFramePr>
        <p:xfrm>
          <a:off x="385763" y="1090613"/>
          <a:ext cx="7997825" cy="5572125"/>
        </p:xfrm>
        <a:graphic>
          <a:graphicData uri="http://schemas.openxmlformats.org/presentationml/2006/ole">
            <p:oleObj spid="_x0000_s19458" name="Диаграмма" r:id="rId3" imgW="8086825" imgH="5610245" progId="Excel.Chart.8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68313" y="333375"/>
            <a:ext cx="8351837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635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+mn-lt"/>
              </a:rPr>
              <a:t>Среднестатистический </a:t>
            </a:r>
            <a:r>
              <a:rPr lang="ru-RU" sz="2800" b="1" dirty="0">
                <a:ln w="635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+mn-lt"/>
              </a:rPr>
              <a:t>рейтинг</a:t>
            </a:r>
            <a:r>
              <a:rPr lang="en-US" sz="2800" b="1" dirty="0">
                <a:ln w="635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800" b="1" dirty="0">
                <a:ln w="635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+mn-lt"/>
              </a:rPr>
              <a:t>в </a:t>
            </a:r>
            <a:r>
              <a:rPr lang="ru-RU" sz="2800" b="1" dirty="0">
                <a:ln w="635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+mn-lt"/>
              </a:rPr>
              <a:t>динамике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79388" y="188913"/>
            <a:ext cx="8785225" cy="6480175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11188" y="188913"/>
            <a:ext cx="8353425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635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+mn-lt"/>
              </a:rPr>
              <a:t>Количественные показатели рейтинга</a:t>
            </a:r>
            <a:endParaRPr lang="ru-RU" sz="2800" b="1" dirty="0">
              <a:ln w="6350" cmpd="sng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08625" y="2924175"/>
            <a:ext cx="2376488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6350" cmpd="sng">
                  <a:noFill/>
                  <a:prstDash val="solid"/>
                </a:ln>
                <a:solidFill>
                  <a:srgbClr val="FF0000"/>
                </a:solidFill>
                <a:latin typeface="+mn-lt"/>
              </a:rPr>
              <a:t>759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635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+mn-lt"/>
              </a:rPr>
              <a:t>студентов</a:t>
            </a:r>
            <a:endParaRPr lang="ru-RU" sz="2800" b="1" dirty="0">
              <a:ln w="6350" cmpd="sng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1913" y="981075"/>
            <a:ext cx="2376487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6350" cmpd="sng">
                  <a:noFill/>
                  <a:prstDash val="solid"/>
                </a:ln>
                <a:solidFill>
                  <a:srgbClr val="FF0000"/>
                </a:solidFill>
                <a:latin typeface="+mn-lt"/>
              </a:rPr>
              <a:t>76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635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+mn-lt"/>
              </a:rPr>
              <a:t>педагогов</a:t>
            </a:r>
          </a:p>
        </p:txBody>
      </p:sp>
      <p:graphicFrame>
        <p:nvGraphicFramePr>
          <p:cNvPr id="20485" name="Диаграмма 10"/>
          <p:cNvGraphicFramePr>
            <a:graphicFrameLocks/>
          </p:cNvGraphicFramePr>
          <p:nvPr/>
        </p:nvGraphicFramePr>
        <p:xfrm>
          <a:off x="-50800" y="1649413"/>
          <a:ext cx="5033963" cy="3198812"/>
        </p:xfrm>
        <a:graphic>
          <a:graphicData uri="http://schemas.openxmlformats.org/presentationml/2006/ole">
            <p:oleObj spid="_x0000_s20485" r:id="rId3" imgW="5029636" imgH="3194581" progId="Excel.Chart.8">
              <p:embed/>
            </p:oleObj>
          </a:graphicData>
        </a:graphic>
      </p:graphicFrame>
      <p:graphicFrame>
        <p:nvGraphicFramePr>
          <p:cNvPr id="20486" name="Диаграмма 12"/>
          <p:cNvGraphicFramePr>
            <a:graphicFrameLocks/>
          </p:cNvGraphicFramePr>
          <p:nvPr/>
        </p:nvGraphicFramePr>
        <p:xfrm>
          <a:off x="3836988" y="3702050"/>
          <a:ext cx="5357812" cy="3206750"/>
        </p:xfrm>
        <a:graphic>
          <a:graphicData uri="http://schemas.openxmlformats.org/presentationml/2006/ole">
            <p:oleObj spid="_x0000_s20486" r:id="rId4" imgW="5358848" imgH="3206774" progId="Excel.Chart.8">
              <p:embed/>
            </p:oleObj>
          </a:graphicData>
        </a:graphic>
      </p:graphicFrame>
      <p:sp>
        <p:nvSpPr>
          <p:cNvPr id="14" name="Прямоугольник 13"/>
          <p:cNvSpPr/>
          <p:nvPr/>
        </p:nvSpPr>
        <p:spPr>
          <a:xfrm rot="19446824">
            <a:off x="2475079" y="3567082"/>
            <a:ext cx="380264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18</a:t>
            </a:r>
            <a:r>
              <a:rPr lang="en-US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 </a:t>
            </a:r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критериев</a:t>
            </a:r>
            <a:endParaRPr lang="ru-RU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 bwMode="auto">
          <a:xfrm>
            <a:off x="0" y="228600"/>
            <a:ext cx="3810000" cy="6019800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indent="141288" algn="ctr"/>
            <a:r>
              <a:rPr lang="ru-RU" sz="2800" b="1" i="1" smtClean="0">
                <a:ln>
                  <a:noFill/>
                </a:ln>
                <a:solidFill>
                  <a:srgbClr val="632523"/>
                </a:solidFill>
                <a:effectLst/>
                <a:latin typeface="Times New Roman" pitchFamily="18" charset="0"/>
              </a:rPr>
              <a:t>Диагностический рейтинг</a:t>
            </a:r>
            <a:br>
              <a:rPr lang="ru-RU" sz="2800" b="1" i="1" smtClean="0">
                <a:ln>
                  <a:noFill/>
                </a:ln>
                <a:solidFill>
                  <a:srgbClr val="632523"/>
                </a:solidFill>
                <a:effectLst/>
                <a:latin typeface="Times New Roman" pitchFamily="18" charset="0"/>
              </a:rPr>
            </a:br>
            <a:r>
              <a:rPr lang="ru-RU" sz="2800" b="1" i="1" smtClean="0">
                <a:ln>
                  <a:noFill/>
                </a:ln>
                <a:solidFill>
                  <a:srgbClr val="632523"/>
                </a:solidFill>
                <a:effectLst/>
                <a:latin typeface="Times New Roman" pitchFamily="18" charset="0"/>
              </a:rPr>
              <a:t>« Преподаватель глазами преподавателя »</a:t>
            </a:r>
            <a:r>
              <a:rPr lang="ru-RU" sz="3200" b="1" i="1" smtClean="0">
                <a:ln>
                  <a:noFill/>
                </a:ln>
                <a:solidFill>
                  <a:srgbClr val="632523"/>
                </a:solidFill>
                <a:effectLst/>
                <a:latin typeface="Times New Roman" pitchFamily="18" charset="0"/>
              </a:rPr>
              <a:t/>
            </a:r>
            <a:br>
              <a:rPr lang="ru-RU" sz="3200" b="1" i="1" smtClean="0">
                <a:ln>
                  <a:noFill/>
                </a:ln>
                <a:solidFill>
                  <a:srgbClr val="632523"/>
                </a:solidFill>
                <a:effectLst/>
                <a:latin typeface="Times New Roman" pitchFamily="18" charset="0"/>
              </a:rPr>
            </a:br>
            <a:endParaRPr lang="ru-RU" sz="3200" b="1" i="1" smtClean="0">
              <a:ln>
                <a:noFill/>
              </a:ln>
              <a:solidFill>
                <a:srgbClr val="632523"/>
              </a:solidFill>
              <a:effectLst/>
              <a:latin typeface="Times New Roman" pitchFamily="18" charset="0"/>
            </a:endParaRPr>
          </a:p>
        </p:txBody>
      </p:sp>
      <p:pic>
        <p:nvPicPr>
          <p:cNvPr id="30724" name="Picture 4" descr="Интерфей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5575" y="0"/>
            <a:ext cx="48641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-152400" y="-182563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>
              <a:latin typeface="Century Gothic" pitchFamily="34" charset="0"/>
            </a:endParaRPr>
          </a:p>
        </p:txBody>
      </p:sp>
      <p:graphicFrame>
        <p:nvGraphicFramePr>
          <p:cNvPr id="23057" name="Group 529"/>
          <p:cNvGraphicFramePr>
            <a:graphicFrameLocks noGrp="1"/>
          </p:cNvGraphicFramePr>
          <p:nvPr/>
        </p:nvGraphicFramePr>
        <p:xfrm>
          <a:off x="0" y="0"/>
          <a:ext cx="9144000" cy="6771005"/>
        </p:xfrm>
        <a:graphic>
          <a:graphicData uri="http://schemas.openxmlformats.org/drawingml/2006/table">
            <a:tbl>
              <a:tblPr/>
              <a:tblGrid>
                <a:gridCol w="387350"/>
                <a:gridCol w="6789738"/>
                <a:gridCol w="1020762"/>
                <a:gridCol w="946150"/>
              </a:tblGrid>
              <a:tr h="206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Оцениваемые качества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Само-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Соответствие внешнего вида и умения хорошо выглядеть требованиям профессиональной этики педагога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7.72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8.36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Степень воспитанности как уровень владения навыками культуры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8.09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8.20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0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Способность выражать подлинные чувства: искренность, честность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8.77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7.76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0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развития коммуникативных навыков (общительность)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8.36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8.17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0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Способность к сотрудничеству и взаимопомощи в профессиональной деятельности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8.53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7.85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Способность управлять своими эмоциями в ситуациях общения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7.39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7.84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0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Степень проявления лидерских качеств и организаторских способностей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6.98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7.52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0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Отсутствие конфликтности в процессе совместного общения и деятельности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8.35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0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Степень выраженности трудолюбия и прилежания в работе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8.38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8.27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Способность отстаивать свою точку зрения и убеждать других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7.67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7.71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0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Отсутствие словесной агрессии в ситуациях общения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8.19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0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Степень расположения к себе коллег высокой эрудицией и кругозором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7.55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0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у преподавателя чувство юмора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7.78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7.46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Отсутствие стремления переложить ответственность на других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8.36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8.05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0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Ответственность за результаты своей работы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8.91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8.32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0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Адекватность самооценки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8.39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7.79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0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Творческий подход к своему делу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8.17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7.94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Инициативность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7.51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7.56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  <a:tr h="1206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                      </a:t>
                      </a:r>
                      <a:r>
                        <a:rPr kumimoji="0" lang="ru-RU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балл                                                                      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8.04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7.94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5F6B8"/>
                        </a:gs>
                        <a:gs pos="100000">
                          <a:schemeClr val="bg2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23046" name="Rectangle 518"/>
          <p:cNvSpPr>
            <a:spLocks noChangeArrowheads="1"/>
          </p:cNvSpPr>
          <p:nvPr/>
        </p:nvSpPr>
        <p:spPr bwMode="auto">
          <a:xfrm>
            <a:off x="-152400" y="101361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Горизонтальный свиток 2"/>
          <p:cNvSpPr/>
          <p:nvPr/>
        </p:nvSpPr>
        <p:spPr>
          <a:xfrm>
            <a:off x="304800" y="2438400"/>
            <a:ext cx="8172400" cy="2088232"/>
          </a:xfrm>
          <a:prstGeom prst="horizontalScroll">
            <a:avLst/>
          </a:prstGeom>
          <a:gradFill flip="none" rotWithShape="1">
            <a:gsLst>
              <a:gs pos="0">
                <a:srgbClr val="EDE583">
                  <a:tint val="66000"/>
                  <a:satMod val="160000"/>
                </a:srgbClr>
              </a:gs>
              <a:gs pos="50000">
                <a:srgbClr val="EDE583">
                  <a:tint val="44500"/>
                  <a:satMod val="160000"/>
                </a:srgbClr>
              </a:gs>
              <a:gs pos="100000">
                <a:srgbClr val="EDE583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effectLst>
                <a:glow rad="228600">
                  <a:srgbClr val="3174C5">
                    <a:alpha val="40000"/>
                  </a:srgbClr>
                </a:glow>
              </a:effectLst>
            </a:endParaRPr>
          </a:p>
        </p:txBody>
      </p:sp>
      <p:pic>
        <p:nvPicPr>
          <p:cNvPr id="6" name="Рисунок 5" descr="100_1887.jpg"/>
          <p:cNvPicPr>
            <a:picLocks noChangeAspect="1"/>
          </p:cNvPicPr>
          <p:nvPr/>
        </p:nvPicPr>
        <p:blipFill>
          <a:blip r:embed="rId2" cstate="print"/>
          <a:srcRect t="14276" r="15710"/>
          <a:stretch>
            <a:fillRect/>
          </a:stretch>
        </p:blipFill>
        <p:spPr>
          <a:xfrm>
            <a:off x="4572000" y="0"/>
            <a:ext cx="3600000" cy="2745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33400" y="2667000"/>
            <a:ext cx="8172450" cy="1677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72002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4" charset="0"/>
              </a:rPr>
              <a:t>Итоги</a:t>
            </a:r>
          </a:p>
          <a:p>
            <a:pPr algn="ctr"/>
            <a:r>
              <a:rPr lang="ru-RU" sz="2800" b="1">
                <a:solidFill>
                  <a:srgbClr val="72002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4" charset="0"/>
              </a:rPr>
              <a:t>диагностического рейтинга</a:t>
            </a:r>
          </a:p>
          <a:p>
            <a:pPr algn="ctr"/>
            <a:r>
              <a:rPr lang="ru-RU" sz="2800" b="1">
                <a:solidFill>
                  <a:srgbClr val="72002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4" charset="0"/>
              </a:rPr>
              <a:t>«Куратор глазами студентов»</a:t>
            </a:r>
          </a:p>
          <a:p>
            <a:pPr algn="ctr"/>
            <a:r>
              <a:rPr lang="ru-RU" sz="2000" b="1">
                <a:solidFill>
                  <a:srgbClr val="72002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4" charset="0"/>
              </a:rPr>
              <a:t>201</a:t>
            </a:r>
            <a:r>
              <a:rPr lang="ru-RU" sz="2000" b="1">
                <a:solidFill>
                  <a:srgbClr val="72002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</a:p>
        </p:txBody>
      </p:sp>
      <p:pic>
        <p:nvPicPr>
          <p:cNvPr id="11" name="Рисунок 10" descr="SDC12400.JPG"/>
          <p:cNvPicPr>
            <a:picLocks noChangeAspect="1"/>
          </p:cNvPicPr>
          <p:nvPr/>
        </p:nvPicPr>
        <p:blipFill>
          <a:blip r:embed="rId3" cstate="print"/>
          <a:srcRect l="4000" t="7670" r="5990"/>
          <a:stretch>
            <a:fillRect/>
          </a:stretch>
        </p:blipFill>
        <p:spPr>
          <a:xfrm>
            <a:off x="4572000" y="4158000"/>
            <a:ext cx="3509562" cy="27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Изображение 0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4158000"/>
            <a:ext cx="3600000" cy="27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IMG_126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3400" y="0"/>
            <a:ext cx="3600000" cy="27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Горизонтальный свиток 2"/>
          <p:cNvSpPr/>
          <p:nvPr/>
        </p:nvSpPr>
        <p:spPr>
          <a:xfrm>
            <a:off x="179388" y="188913"/>
            <a:ext cx="8785225" cy="6480175"/>
          </a:xfrm>
          <a:prstGeom prst="horizontalScroll">
            <a:avLst/>
          </a:prstGeom>
          <a:gradFill flip="none" rotWithShape="1">
            <a:gsLst>
              <a:gs pos="0">
                <a:srgbClr val="EDE583">
                  <a:tint val="66000"/>
                  <a:satMod val="160000"/>
                </a:srgbClr>
              </a:gs>
              <a:gs pos="50000">
                <a:srgbClr val="EDE583">
                  <a:tint val="44500"/>
                  <a:satMod val="160000"/>
                </a:srgbClr>
              </a:gs>
              <a:gs pos="100000">
                <a:srgbClr val="EDE58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700"/>
          </a:p>
        </p:txBody>
      </p:sp>
      <p:sp>
        <p:nvSpPr>
          <p:cNvPr id="4" name="Прямоугольник 3"/>
          <p:cNvSpPr/>
          <p:nvPr/>
        </p:nvSpPr>
        <p:spPr>
          <a:xfrm>
            <a:off x="468313" y="188913"/>
            <a:ext cx="7559675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ln w="635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Tahoma" pitchFamily="34" charset="0"/>
              </a:rPr>
              <a:t>Количественные показатели рейтинга</a:t>
            </a:r>
            <a:endParaRPr lang="ru-RU" sz="2800" b="1" dirty="0">
              <a:ln w="6350" cmpd="sng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  <a:latin typeface="Tahoma" pitchFamily="34" charset="0"/>
            </a:endParaRPr>
          </a:p>
        </p:txBody>
      </p:sp>
      <p:graphicFrame>
        <p:nvGraphicFramePr>
          <p:cNvPr id="31748" name="Диаграмма 6"/>
          <p:cNvGraphicFramePr>
            <a:graphicFrameLocks/>
          </p:cNvGraphicFramePr>
          <p:nvPr/>
        </p:nvGraphicFramePr>
        <p:xfrm>
          <a:off x="-50800" y="930275"/>
          <a:ext cx="9245600" cy="5978525"/>
        </p:xfrm>
        <a:graphic>
          <a:graphicData uri="http://schemas.openxmlformats.org/presentationml/2006/ole">
            <p:oleObj spid="_x0000_s31748" r:id="rId3" imgW="9242337" imgH="5974598" progId="Excel.Chart.8">
              <p:embed/>
            </p:oleObj>
          </a:graphicData>
        </a:graphic>
      </p:graphicFrame>
      <p:pic>
        <p:nvPicPr>
          <p:cNvPr id="31749" name="Picture 2" descr="D:\JOB\П.М.В\Кураторы\Безымянный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25525" y="5949950"/>
            <a:ext cx="7116763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Горизонтальный свиток 5"/>
          <p:cNvSpPr/>
          <p:nvPr/>
        </p:nvSpPr>
        <p:spPr>
          <a:xfrm>
            <a:off x="179388" y="188913"/>
            <a:ext cx="8785225" cy="6480175"/>
          </a:xfrm>
          <a:prstGeom prst="horizontalScroll">
            <a:avLst/>
          </a:prstGeom>
          <a:gradFill flip="none" rotWithShape="1">
            <a:gsLst>
              <a:gs pos="0">
                <a:srgbClr val="EDE583">
                  <a:tint val="66000"/>
                  <a:satMod val="160000"/>
                </a:srgbClr>
              </a:gs>
              <a:gs pos="50000">
                <a:srgbClr val="EDE583">
                  <a:tint val="44500"/>
                  <a:satMod val="160000"/>
                </a:srgbClr>
              </a:gs>
              <a:gs pos="100000">
                <a:srgbClr val="EDE58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700"/>
          </a:p>
        </p:txBody>
      </p:sp>
      <p:sp>
        <p:nvSpPr>
          <p:cNvPr id="4" name="Прямоугольник 3"/>
          <p:cNvSpPr/>
          <p:nvPr/>
        </p:nvSpPr>
        <p:spPr>
          <a:xfrm>
            <a:off x="827088" y="188913"/>
            <a:ext cx="691356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0">
              <a:defRPr/>
            </a:pPr>
            <a:r>
              <a:rPr lang="ru-RU" sz="2800" b="1" dirty="0">
                <a:ln w="635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Tahoma" pitchFamily="34" charset="0"/>
              </a:rPr>
              <a:t>Качественные показатели рейтинга</a:t>
            </a:r>
            <a:endParaRPr lang="ru-RU" sz="2800" b="1" dirty="0">
              <a:ln w="6350" cmpd="sng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  <a:latin typeface="Tahoma" pitchFamily="34" charset="0"/>
            </a:endParaRPr>
          </a:p>
        </p:txBody>
      </p:sp>
      <p:graphicFrame>
        <p:nvGraphicFramePr>
          <p:cNvPr id="32772" name="Диаграмма 6"/>
          <p:cNvGraphicFramePr>
            <a:graphicFrameLocks/>
          </p:cNvGraphicFramePr>
          <p:nvPr/>
        </p:nvGraphicFramePr>
        <p:xfrm>
          <a:off x="992188" y="1793875"/>
          <a:ext cx="8023225" cy="4422775"/>
        </p:xfrm>
        <a:graphic>
          <a:graphicData uri="http://schemas.openxmlformats.org/presentationml/2006/ole">
            <p:oleObj spid="_x0000_s32772" r:id="rId3" imgW="8023031" imgH="4426080" progId="Excel.Chart.8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419475" y="981075"/>
            <a:ext cx="273685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ln w="6350" cmpd="sng">
                  <a:noFill/>
                  <a:prstDash val="solid"/>
                </a:ln>
                <a:solidFill>
                  <a:srgbClr val="FF0000"/>
                </a:solidFill>
                <a:latin typeface="Tahoma" pitchFamily="34" charset="0"/>
              </a:rPr>
              <a:t>8,77</a:t>
            </a:r>
          </a:p>
          <a:p>
            <a:pPr algn="ctr">
              <a:defRPr/>
            </a:pPr>
            <a:r>
              <a:rPr lang="ru-RU" sz="2800" b="1" dirty="0">
                <a:ln w="635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Tahoma" pitchFamily="34" charset="0"/>
              </a:rPr>
              <a:t>средний балл</a:t>
            </a:r>
            <a:endParaRPr lang="ru-RU" sz="2800" b="1" dirty="0">
              <a:ln w="6350" cmpd="sng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550" y="188913"/>
            <a:ext cx="676910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0">
              <a:defRPr/>
            </a:pPr>
            <a:r>
              <a:rPr lang="ru-RU" sz="2800" b="1" dirty="0">
                <a:ln w="635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Tahoma" pitchFamily="34" charset="0"/>
              </a:rPr>
              <a:t>Среднестатистические показатели</a:t>
            </a:r>
            <a:endParaRPr lang="ru-RU" sz="2800" b="1" dirty="0">
              <a:ln w="6350" cmpd="sng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  <a:latin typeface="Tahoma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836712"/>
          <a:ext cx="8784976" cy="571243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8032"/>
                <a:gridCol w="7992888"/>
                <a:gridCol w="504056"/>
              </a:tblGrid>
              <a:tr h="2585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</a:p>
                  </a:txBody>
                  <a:tcPr marL="8063" marR="8063" marT="8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Вопросы</a:t>
                      </a:r>
                    </a:p>
                  </a:txBody>
                  <a:tcPr marL="8063" marR="8063" marT="8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3" marR="8063" marT="8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 контроля посещаемости учебных занятий студентом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9,16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Уровень контроля за учебным процессом и успеваемостью в группе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9,12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Терпимость куратора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9,07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Доброта куратора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9,07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Внешний вид куратора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9,05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Требовательность куратора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9,00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Осуществление связи с родителями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8,99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Оцените Вашу удовлетворенность взаимоотношениями с куратором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8,94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Уровень общения и коммуникативной культуры куратора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8,92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Справедливость куратора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8,85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Отзывчивость, внимательность куратора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8,83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Качество и </a:t>
                      </a:r>
                      <a:r>
                        <a:rPr lang="ru-RU" sz="15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регулярность </a:t>
                      </a:r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проведения классных часов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8,82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Оцените деятельность Вашего куратора в целом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8,79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Регулярность проведения родительских собраний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ln w="3175">
                            <a:solidFill>
                              <a:schemeClr val="tx1"/>
                            </a:solidFill>
                          </a:ln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8,77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Оказание заботы, поддержки и интереса к проблемам студента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8,60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Проведение профилактики правонарушений и вредных привычек в разнообразных формах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8,51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Формирование активной гражданской позиции студентов, подготовка их к жизни и труду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8,48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Умение разрешать конфликтные ситуации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8,46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Вовлечение студента в общественную жизнь группы и колледжа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8,39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Работа над сплоченностью студенческого коллектива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8,27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258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Организация мероприятий во внеурочное время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1B11E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7,99</a:t>
                      </a:r>
                    </a:p>
                  </a:txBody>
                  <a:tcPr marL="8063" marR="8063" marT="8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EDE583">
                            <a:tint val="66000"/>
                            <a:satMod val="160000"/>
                          </a:srgbClr>
                        </a:gs>
                        <a:gs pos="50000">
                          <a:srgbClr val="EDE583">
                            <a:tint val="44500"/>
                            <a:satMod val="160000"/>
                          </a:srgbClr>
                        </a:gs>
                        <a:gs pos="100000">
                          <a:srgbClr val="EDE583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Горизонтальный свиток 11"/>
          <p:cNvSpPr/>
          <p:nvPr/>
        </p:nvSpPr>
        <p:spPr>
          <a:xfrm>
            <a:off x="709613" y="2540967"/>
            <a:ext cx="8172399" cy="2088232"/>
          </a:xfrm>
          <a:prstGeom prst="horizontalScroll">
            <a:avLst/>
          </a:prstGeom>
          <a:gradFill flip="none" rotWithShape="1">
            <a:gsLst>
              <a:gs pos="0">
                <a:srgbClr val="EDE583">
                  <a:tint val="66000"/>
                  <a:satMod val="160000"/>
                </a:srgbClr>
              </a:gs>
              <a:gs pos="50000">
                <a:srgbClr val="EDE583">
                  <a:tint val="44500"/>
                  <a:satMod val="160000"/>
                </a:srgbClr>
              </a:gs>
              <a:gs pos="100000">
                <a:srgbClr val="EDE583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700">
              <a:effectLst>
                <a:glow rad="228600">
                  <a:srgbClr val="3174C5">
                    <a:alpha val="40000"/>
                  </a:srgbClr>
                </a:glow>
              </a:effectLst>
            </a:endParaRPr>
          </a:p>
        </p:txBody>
      </p:sp>
      <p:pic>
        <p:nvPicPr>
          <p:cNvPr id="5" name="Рисунок 4" descr="SDC10762.JPG"/>
          <p:cNvPicPr>
            <a:picLocks noChangeAspect="1"/>
          </p:cNvPicPr>
          <p:nvPr/>
        </p:nvPicPr>
        <p:blipFill>
          <a:blip r:embed="rId2" cstate="print"/>
          <a:srcRect t="18568" b="12853"/>
          <a:stretch>
            <a:fillRect/>
          </a:stretch>
        </p:blipFill>
        <p:spPr>
          <a:xfrm>
            <a:off x="1454076" y="4350087"/>
            <a:ext cx="6672860" cy="2700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457200" y="2819400"/>
            <a:ext cx="8477250" cy="1373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endParaRPr lang="ru-RU" sz="2800" b="1">
              <a:solidFill>
                <a:srgbClr val="5A2C64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algn="ctr"/>
            <a:r>
              <a:rPr lang="ru-RU" sz="2800" b="1">
                <a:solidFill>
                  <a:srgbClr val="5A2C6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Спасибо за внимание!</a:t>
            </a:r>
          </a:p>
          <a:p>
            <a:pPr algn="ctr"/>
            <a:r>
              <a:rPr lang="ru-RU" sz="2800" b="1">
                <a:solidFill>
                  <a:srgbClr val="5A2C6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Желаем успехов в работе!</a:t>
            </a:r>
            <a:endParaRPr lang="ru-RU" sz="2000" b="1">
              <a:solidFill>
                <a:srgbClr val="5A2C64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10" name="Рисунок 9" descr="IMG_04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5449" y="6350"/>
            <a:ext cx="336000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123.JPG"/>
          <p:cNvPicPr>
            <a:picLocks noChangeAspect="1"/>
          </p:cNvPicPr>
          <p:nvPr/>
        </p:nvPicPr>
        <p:blipFill>
          <a:blip r:embed="rId4" cstate="print"/>
          <a:srcRect l="13501" r="2338"/>
          <a:stretch>
            <a:fillRect/>
          </a:stretch>
        </p:blipFill>
        <p:spPr>
          <a:xfrm>
            <a:off x="6349" y="158750"/>
            <a:ext cx="3361308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1062 - копия.JPG"/>
          <p:cNvPicPr>
            <a:picLocks noChangeAspect="1"/>
          </p:cNvPicPr>
          <p:nvPr/>
        </p:nvPicPr>
        <p:blipFill>
          <a:blip r:embed="rId5" cstate="print"/>
          <a:srcRect l="24956" t="21078" r="22612"/>
          <a:stretch>
            <a:fillRect/>
          </a:stretch>
        </p:blipFill>
        <p:spPr>
          <a:xfrm>
            <a:off x="3209225" y="7457"/>
            <a:ext cx="2620877" cy="2959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152400"/>
            <a:ext cx="8062912" cy="1470025"/>
          </a:xfrm>
        </p:spPr>
        <p:txBody>
          <a:bodyPr>
            <a:noAutofit/>
          </a:bodyPr>
          <a:lstStyle/>
          <a:p>
            <a:pPr algn="ctr"/>
            <a:r>
              <a:rPr lang="ru-RU" sz="3000" dirty="0" smtClean="0"/>
              <a:t>     Уважаемые педагоги!</a:t>
            </a:r>
            <a:br>
              <a:rPr lang="ru-RU" sz="3000" dirty="0" smtClean="0"/>
            </a:br>
            <a:r>
              <a:rPr lang="ru-RU" sz="3000" dirty="0" smtClean="0"/>
              <a:t>С наступающим </a:t>
            </a:r>
            <a:br>
              <a:rPr lang="ru-RU" sz="3000" dirty="0" smtClean="0"/>
            </a:br>
            <a:r>
              <a:rPr lang="ru-RU" sz="3000" dirty="0" smtClean="0"/>
              <a:t>Новым Годом!</a:t>
            </a:r>
            <a:endParaRPr lang="ru-RU" sz="3000" dirty="0"/>
          </a:p>
        </p:txBody>
      </p:sp>
      <p:pic>
        <p:nvPicPr>
          <p:cNvPr id="5" name="Рисунок 4" descr="d786fc24b39e44d24e99679de59a3e3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29" y="1752600"/>
            <a:ext cx="8870171" cy="43195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Другая 7">
      <a:dk1>
        <a:srgbClr val="151515"/>
      </a:dk1>
      <a:lt1>
        <a:srgbClr val="151515"/>
      </a:lt1>
      <a:dk2>
        <a:srgbClr val="FFF7FB"/>
      </a:dk2>
      <a:lt2>
        <a:srgbClr val="FFFBFD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192</TotalTime>
  <Words>665</Words>
  <Application>Microsoft Office PowerPoint</Application>
  <PresentationFormat>Экран (4:3)</PresentationFormat>
  <Paragraphs>248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Century Gothic</vt:lpstr>
      <vt:lpstr>Arial</vt:lpstr>
      <vt:lpstr>Wingdings 2</vt:lpstr>
      <vt:lpstr>Verdana</vt:lpstr>
      <vt:lpstr>Calibri</vt:lpstr>
      <vt:lpstr>Times New Roman</vt:lpstr>
      <vt:lpstr>Trebuchet MS</vt:lpstr>
      <vt:lpstr>Tahoma</vt:lpstr>
      <vt:lpstr>Яркая</vt:lpstr>
      <vt:lpstr>Диаграмма Microsoft Office Excel</vt:lpstr>
      <vt:lpstr>Диаграмма Microsoft Excel</vt:lpstr>
      <vt:lpstr>Анализ результатов компьютерного анкетирования трехступенчатой программы «Диагностический рейтинг участников образовательного процесса в сфере профессиональных отношений»</vt:lpstr>
      <vt:lpstr>Слайд 2</vt:lpstr>
      <vt:lpstr>Слайд 3</vt:lpstr>
      <vt:lpstr>Слайд 4</vt:lpstr>
      <vt:lpstr>Слайд 5</vt:lpstr>
      <vt:lpstr>Слайд 6</vt:lpstr>
      <vt:lpstr>Слайд 7</vt:lpstr>
      <vt:lpstr>Диагностический рейтинг « Преподаватель глазами преподавателя » </vt:lpstr>
      <vt:lpstr>Слайд 9</vt:lpstr>
      <vt:lpstr>Слайд 10</vt:lpstr>
      <vt:lpstr>Слайд 11</vt:lpstr>
      <vt:lpstr>Слайд 12</vt:lpstr>
      <vt:lpstr>Слайд 13</vt:lpstr>
      <vt:lpstr>Слайд 14</vt:lpstr>
      <vt:lpstr>     Уважаемые педагоги! С наступающим  Новым Годом!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результатов анкетирования трехступенчатой программы «Диагностический рейтинг участников образовательного процесса»</dc:title>
  <dc:creator>Владислав Окин</dc:creator>
  <cp:lastModifiedBy>s6211</cp:lastModifiedBy>
  <cp:revision>23</cp:revision>
  <dcterms:created xsi:type="dcterms:W3CDTF">2013-12-02T07:29:33Z</dcterms:created>
  <dcterms:modified xsi:type="dcterms:W3CDTF">2014-12-19T08:28:34Z</dcterms:modified>
</cp:coreProperties>
</file>