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7" r:id="rId5"/>
    <p:sldId id="260" r:id="rId6"/>
    <p:sldId id="265" r:id="rId7"/>
    <p:sldId id="266" r:id="rId8"/>
    <p:sldId id="269" r:id="rId9"/>
    <p:sldId id="270" r:id="rId10"/>
    <p:sldId id="271" r:id="rId11"/>
    <p:sldId id="268" r:id="rId12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89F9"/>
    <a:srgbClr val="017CE1"/>
    <a:srgbClr val="00A7E2"/>
    <a:srgbClr val="002E8A"/>
    <a:srgbClr val="0033CC"/>
    <a:srgbClr val="CCCCFF"/>
    <a:srgbClr val="9999FF"/>
    <a:srgbClr val="6666FF"/>
    <a:srgbClr val="CCECFF"/>
    <a:srgbClr val="66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7F9F6-EE35-444B-8B55-DFFD2BB69704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8404F-42E3-4290-A2AA-1AAA1B3C43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8404F-42E3-4290-A2AA-1AAA1B3C433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66FF"/>
            </a:gs>
            <a:gs pos="39999">
              <a:srgbClr val="9999FF"/>
            </a:gs>
            <a:gs pos="70000">
              <a:srgbClr val="CCCCFF"/>
            </a:gs>
            <a:gs pos="100000">
              <a:srgbClr val="CCEC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1643050"/>
            <a:ext cx="80010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/>
              <a:t>Э</a:t>
            </a:r>
            <a:r>
              <a:rPr lang="ru-RU" sz="2800" b="1" smtClean="0"/>
              <a:t>кзамен </a:t>
            </a:r>
            <a:r>
              <a:rPr lang="ru-RU" sz="2800" b="1" dirty="0" smtClean="0"/>
              <a:t>квалификационный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 как форма аттестации по профессиональному </a:t>
            </a:r>
          </a:p>
          <a:p>
            <a:pPr algn="ctr"/>
            <a:r>
              <a:rPr lang="ru-RU" sz="2800" b="1" dirty="0" smtClean="0"/>
              <a:t>модулю основных профессиональных</a:t>
            </a:r>
          </a:p>
          <a:p>
            <a:pPr algn="ctr"/>
            <a:r>
              <a:rPr lang="ru-RU" sz="2800" b="1" dirty="0" smtClean="0"/>
              <a:t> образовательных  программ</a:t>
            </a:r>
          </a:p>
          <a:p>
            <a:pPr algn="ctr"/>
            <a:r>
              <a:rPr lang="ru-RU" sz="2800" b="1" dirty="0" smtClean="0"/>
              <a:t> в соответствии ФГОС СПО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34247" y="4257454"/>
            <a:ext cx="556690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Максимова Алла Викторовна,</a:t>
            </a:r>
          </a:p>
          <a:p>
            <a:pPr algn="just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учебной работе </a:t>
            </a:r>
          </a:p>
          <a:p>
            <a:pPr algn="just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</a:t>
            </a:r>
          </a:p>
          <a:p>
            <a:pPr algn="just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промышленно-экономический колледж»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71448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/>
              <a:t>Нормативно-правовая база введения и реализации ФГОС СПО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2786058"/>
            <a:ext cx="8229600" cy="4286280"/>
          </a:xfrm>
        </p:spPr>
        <p:txBody>
          <a:bodyPr>
            <a:normAutofit/>
          </a:bodyPr>
          <a:lstStyle/>
          <a:p>
            <a:pPr lvl="0"/>
            <a:r>
              <a:rPr lang="ru-RU" sz="2000" b="1" dirty="0" smtClean="0"/>
              <a:t>Федеральный закон "Об образовании в Российской Федерации"  от 29 декабря 2012 года №273-ФЗ (п.6.1 ст.9, п.5 и 7 ст.14, п.1 и 3 ст.15, п.1 и 2 ст.20, п.2 ст.32)</a:t>
            </a:r>
          </a:p>
          <a:p>
            <a:pPr lvl="0">
              <a:buNone/>
            </a:pPr>
            <a:endParaRPr lang="ru-RU" sz="2000" b="1" dirty="0" smtClean="0"/>
          </a:p>
          <a:p>
            <a:r>
              <a:rPr lang="ru-RU" sz="2000" b="1" dirty="0" smtClean="0"/>
              <a:t>Порядок</a:t>
            </a:r>
            <a:r>
              <a:rPr lang="en-US" sz="2000" b="1" dirty="0" smtClean="0"/>
              <a:t> </a:t>
            </a:r>
            <a:r>
              <a:rPr lang="ru-RU" sz="2000" b="1" dirty="0" smtClean="0"/>
              <a:t>организации и осуществления образовательной деятельности по образовательным программам среднего профессионального образования, утвержденный  Приказом Министерства образования и науки РФ от 14 июня 2013 г. N 464</a:t>
            </a:r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r>
              <a:rPr lang="ru-RU" sz="2000" b="1" dirty="0" smtClean="0"/>
              <a:t> Перечень специальностей СПО - утвержден приказом МОН РФ от 29.10.13  №1199</a:t>
            </a:r>
          </a:p>
          <a:p>
            <a:endParaRPr lang="ru-RU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71449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Учебно-методическая база введения и реализации ФГОС СПО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340105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1800" b="1" dirty="0" smtClean="0"/>
              <a:t>Рекомендации по формированию примерных программ учебных дисциплин СПО на основе ФГОС СПО (27 августа 2009г.)</a:t>
            </a:r>
          </a:p>
          <a:p>
            <a:r>
              <a:rPr lang="ru-RU" sz="1800" b="1" dirty="0" smtClean="0"/>
              <a:t>Рекомендации по формированию примерных программ профессиональных модулей СПО на основе ФГОС СПО (27 августа 2009г.)</a:t>
            </a:r>
          </a:p>
          <a:p>
            <a:pPr lvl="0"/>
            <a:r>
              <a:rPr lang="ru-RU" sz="1800" b="1" dirty="0" smtClean="0"/>
              <a:t>Письмо МОН РФ от 20.10.2010 №12-696 "О разъяснениях по формированию учебного плана ОПОП НПО/СПО"</a:t>
            </a:r>
          </a:p>
          <a:p>
            <a:pPr lvl="0"/>
            <a:r>
              <a:rPr lang="ru-RU" sz="1800" b="1" dirty="0" smtClean="0"/>
              <a:t>Письмо ФИРО от 05.08.2011 №01-01-05/709 "О рекомендациях издательств по использованию учебной литературы при реализации образовательных программ НПО и СПО в рамках ФГОС 3-го поколения"</a:t>
            </a:r>
          </a:p>
          <a:p>
            <a:pPr lvl="0"/>
            <a:r>
              <a:rPr lang="ru-RU" sz="1800" b="1" dirty="0" smtClean="0"/>
              <a:t>Письмо МОН РФ от 29.05.2007 №03-1180 "Рекомендации по реализации образовательной программы среднего (полного) общего образования в ОУ НПО/СПО"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5737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rgbClr val="C00000"/>
                </a:solidFill>
              </a:rPr>
              <a:t>ФГОС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включает в себя: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60689"/>
            <a:ext cx="8229600" cy="4525963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требования к структуре основных образовательных программ» (требования к соотношению (объемам) составляющих программы и требования к соотношению обязательной части программы и части, которая формируется участниками образовательного процесса)</a:t>
            </a:r>
            <a:endParaRPr lang="ru-RU" sz="2000" dirty="0" smtClean="0"/>
          </a:p>
          <a:p>
            <a:r>
              <a:rPr lang="ru-RU" sz="2000" b="1" dirty="0" smtClean="0"/>
              <a:t>требования к условиям реализации основных образовательных программ» (требования к материально-техническому, учебно-методическому и кадровому обеспечению реализации основной образовательной программы).</a:t>
            </a:r>
          </a:p>
          <a:p>
            <a:r>
              <a:rPr lang="ru-RU" sz="2000" b="1" dirty="0" smtClean="0"/>
              <a:t>требования к результатам освоения основных образовательных программ" (требования к общим, профессиональным компетенциям, а также знаниям, умениям и развитию</a:t>
            </a:r>
            <a:r>
              <a:rPr lang="en-US" sz="2000" b="1" dirty="0" smtClean="0"/>
              <a:t>)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6392" y="1214422"/>
            <a:ext cx="809901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ОСНОВНАЯ</a:t>
            </a:r>
          </a:p>
          <a:p>
            <a:pPr algn="ctr"/>
            <a:r>
              <a:rPr lang="ru-RU" sz="2400" b="1" dirty="0" smtClean="0"/>
              <a:t>ПРОФЕССИОНАЛЬНАЯ</a:t>
            </a:r>
          </a:p>
          <a:p>
            <a:pPr algn="ctr"/>
            <a:r>
              <a:rPr lang="ru-RU" sz="2400" b="1" dirty="0" smtClean="0"/>
              <a:t>ОБРАЗОВАТЕЛЬНАЯ</a:t>
            </a:r>
          </a:p>
          <a:p>
            <a:pPr algn="ctr"/>
            <a:r>
              <a:rPr lang="ru-RU" sz="2400" b="1" dirty="0" smtClean="0"/>
              <a:t>ПРОГРАММА ОУ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совокупность учебно-методической документации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в соответствии со ст. 9 п.6.1.    ФЗ «Об образовании»</a:t>
            </a:r>
          </a:p>
          <a:p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1071538" y="3500438"/>
            <a:ext cx="7072362" cy="3000396"/>
            <a:chOff x="1428728" y="3714752"/>
            <a:chExt cx="6286544" cy="257176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357422" y="3714752"/>
              <a:ext cx="1643074" cy="57150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002E8A"/>
                  </a:solidFill>
                </a:rPr>
                <a:t>учебный план</a:t>
              </a:r>
              <a:endParaRPr lang="ru-RU" dirty="0">
                <a:solidFill>
                  <a:srgbClr val="002E8A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071934" y="3714752"/>
              <a:ext cx="3286148" cy="57150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002E8A"/>
                  </a:solidFill>
                </a:rPr>
                <a:t>календарный учебный график</a:t>
              </a:r>
              <a:endParaRPr lang="ru-RU" dirty="0">
                <a:solidFill>
                  <a:srgbClr val="002E8A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428728" y="4357694"/>
              <a:ext cx="3143272" cy="64294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002E8A"/>
                  </a:solidFill>
                </a:rPr>
                <a:t>рабочие программы учебных дисциплин и модулей</a:t>
              </a:r>
              <a:endParaRPr lang="ru-RU" dirty="0">
                <a:solidFill>
                  <a:srgbClr val="002E8A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643438" y="4357694"/>
              <a:ext cx="3071834" cy="64294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002E8A"/>
                  </a:solidFill>
                </a:rPr>
                <a:t>программы учебной и производственной практик</a:t>
              </a:r>
              <a:endParaRPr lang="ru-RU" dirty="0">
                <a:solidFill>
                  <a:srgbClr val="002E8A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43042" y="5072074"/>
              <a:ext cx="5929354" cy="57150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002E8A"/>
                  </a:solidFill>
                </a:rPr>
                <a:t>методические материалы, обеспечивающие реализацию соответствующей образовательной технологии</a:t>
              </a:r>
              <a:endParaRPr lang="ru-RU" dirty="0">
                <a:solidFill>
                  <a:srgbClr val="002E8A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214546" y="5715016"/>
              <a:ext cx="4929222" cy="57150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002E8A"/>
                  </a:solidFill>
                </a:rPr>
                <a:t>др. материалы, обеспечивающие воспитание и качество подготовки обучающихся</a:t>
              </a:r>
              <a:endParaRPr lang="ru-RU" dirty="0">
                <a:solidFill>
                  <a:srgbClr val="002E8A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  <p:pic>
        <p:nvPicPr>
          <p:cNvPr id="2051" name="Picture 3" descr="k14_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643048"/>
            <a:ext cx="8358246" cy="498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00430" y="2714620"/>
            <a:ext cx="5143536" cy="357190"/>
          </a:xfrm>
          <a:prstGeom prst="rect">
            <a:avLst/>
          </a:prstGeom>
          <a:solidFill>
            <a:srgbClr val="018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Подготовка презентаций, тестирование</a:t>
            </a:r>
            <a:endParaRPr lang="ru-RU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Оценка результатов обучения по профессиональному модулю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000372"/>
            <a:ext cx="8229600" cy="335758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Практики–ДЗ	                         Экзамен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МДК–Э или ДЗ	              (квалификационный)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/>
              <a:t>                 (возможно -       	         Итогом проверки является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комбинированный)	              однозначное решение: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Использование рейтинговых	</a:t>
            </a:r>
            <a:r>
              <a:rPr lang="ru-RU" b="1" dirty="0" smtClean="0">
                <a:solidFill>
                  <a:srgbClr val="C00000"/>
                </a:solidFill>
              </a:rPr>
              <a:t>«вид профессиональной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/>
              <a:t>       и накопительных систем        </a:t>
            </a:r>
            <a:r>
              <a:rPr lang="ru-RU" b="1" dirty="0" smtClean="0">
                <a:solidFill>
                  <a:srgbClr val="C00000"/>
                </a:solidFill>
              </a:rPr>
              <a:t>деятельности освоен/ не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/>
              <a:t>                  оценивания	   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освоен»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428628"/>
            <a:ext cx="4572001" cy="5935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28628"/>
            <a:ext cx="4500562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251136"/>
            <a:ext cx="4643438" cy="6321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85728"/>
            <a:ext cx="4071934" cy="630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4214842" cy="6397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7698" y="260648"/>
            <a:ext cx="4686302" cy="641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620893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 промышленно-экономический колледж»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Z:\Николаева\Эмблема с надпись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5857"/>
            <a:ext cx="1071570" cy="1222879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500066" y="2928934"/>
            <a:ext cx="8858280" cy="12858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ISPRING_RESOURCE_PATHS_HASH_2" val="e4cb88b5fd358440d0c2bc69f6d5d915ba4771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437</Words>
  <Application>Microsoft Office PowerPoint</Application>
  <PresentationFormat>Экран (4:3)</PresentationFormat>
  <Paragraphs>56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Нормативно-правовая база введения и реализации ФГОС СПО </vt:lpstr>
      <vt:lpstr>Учебно-методическая база введения и реализации ФГОС СПО </vt:lpstr>
      <vt:lpstr>ФГОС включает в себя: </vt:lpstr>
      <vt:lpstr>Слайд 5</vt:lpstr>
      <vt:lpstr>Слайд 6</vt:lpstr>
      <vt:lpstr>Оценка результатов обучения по профессиональному модулю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MaksimovaAV</dc:title>
  <cp:lastModifiedBy>Алла</cp:lastModifiedBy>
  <cp:revision>51</cp:revision>
  <dcterms:modified xsi:type="dcterms:W3CDTF">2014-12-18T19:55:14Z</dcterms:modified>
</cp:coreProperties>
</file>