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18"/>
  </p:notesMasterIdLst>
  <p:sldIdLst>
    <p:sldId id="257" r:id="rId2"/>
    <p:sldId id="258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66" r:id="rId17"/>
  </p:sldIdLst>
  <p:sldSz cx="9144000" cy="6858000" type="screen4x3"/>
  <p:notesSz cx="6858000" cy="9144000"/>
  <p:embeddedFontLst>
    <p:embeddedFont>
      <p:font typeface="Franklin Gothic Book" pitchFamily="34" charset="0"/>
      <p:regular r:id="rId19"/>
      <p:italic r:id="rId20"/>
    </p:embeddedFont>
    <p:embeddedFont>
      <p:font typeface="Bodoni MT Condensed" pitchFamily="18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35" autoAdjust="0"/>
    <p:restoredTop sz="94667" autoAdjust="0"/>
  </p:normalViewPr>
  <p:slideViewPr>
    <p:cSldViewPr>
      <p:cViewPr>
        <p:scale>
          <a:sx n="70" d="100"/>
          <a:sy n="70" d="100"/>
        </p:scale>
        <p:origin x="-462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5F9ED-34D0-41B3-9D97-D584AC6362F2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EBBA0-0983-4E47-9E9E-C3B2B218B0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2000"/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96203"/>
            <a:ext cx="9144000" cy="903905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1442"/>
            <a:ext cx="8229600" cy="888666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379E408-A3D7-4E98-88E8-5AE10E2F5826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35D2D5-EAC1-4B2D-A4C3-0F35315438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0" y="1071546"/>
            <a:ext cx="9144000" cy="149352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 descr="Логотп2014_прозр_фон_белый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762228" y="-142900"/>
            <a:ext cx="2082404" cy="12858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1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1428736"/>
            <a:ext cx="8429684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800000"/>
                </a:solidFill>
                <a:cs typeface="Times New Roman" pitchFamily="18" charset="0"/>
              </a:rPr>
              <a:t>ПОВЫШЕНИЕ КВАЛИФИКАЦИИ ПЕДАГОГОВ – ОДНО ИЗ ВАЖНЕЙШИХ НАПРАВЛЕНИЙ ДЕЯТЕЛЬНОСТИ ОБРАЗОВАТЕЛЬНЫХ УЧРЕЖДЕНИЙ СПО   РМ</a:t>
            </a:r>
            <a:endParaRPr lang="ru-RU" sz="32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6" y="4500570"/>
            <a:ext cx="4500594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/>
              <a:t>Заместитель директора по УПР</a:t>
            </a:r>
          </a:p>
          <a:p>
            <a:r>
              <a:rPr lang="ru-RU" sz="2000" b="1" dirty="0" smtClean="0"/>
              <a:t>ГБОУ РМ СПО (ССУЗ)</a:t>
            </a:r>
          </a:p>
          <a:p>
            <a:r>
              <a:rPr lang="ru-RU" sz="2000" b="1" dirty="0" smtClean="0"/>
              <a:t>«РЖПТ им. </a:t>
            </a:r>
            <a:r>
              <a:rPr lang="ru-RU" sz="2000" b="1" dirty="0" err="1" smtClean="0"/>
              <a:t>А.П.Байкузова</a:t>
            </a:r>
            <a:r>
              <a:rPr lang="ru-RU" sz="2000" b="1" dirty="0" smtClean="0"/>
              <a:t>»</a:t>
            </a:r>
          </a:p>
          <a:p>
            <a:endParaRPr lang="ru-RU" sz="2000" b="1" dirty="0" smtClean="0"/>
          </a:p>
          <a:p>
            <a:r>
              <a:rPr lang="ru-RU" sz="2000" b="1" dirty="0" err="1" smtClean="0"/>
              <a:t>Паркина</a:t>
            </a:r>
            <a:r>
              <a:rPr lang="ru-RU" sz="2000" b="1" dirty="0" smtClean="0"/>
              <a:t> Наталья Владимировна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28736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ФЗ РФ «Об образовании в Российской Федерации» № 273-ФЗ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143116"/>
            <a:ext cx="9144000" cy="44258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>
              <a:lnSpc>
                <a:spcPct val="120000"/>
              </a:lnSpc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200" dirty="0" smtClean="0"/>
              <a:t>ст. 28 п. 3.5 – одна из компетенций образовательной организации: создание условий и организация дополнительного профессионального образования работников;</a:t>
            </a:r>
          </a:p>
          <a:p>
            <a:pPr marL="177800" indent="-108000"/>
            <a:endParaRPr lang="ru-RU" sz="2200" dirty="0" smtClean="0"/>
          </a:p>
          <a:p>
            <a:pPr marL="177800" indent="-1080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200" dirty="0" smtClean="0"/>
              <a:t> ст. 76 п.п. 4.5 – под дополнительным профессиональным образованием понимается: программа повышения квалификации, программа профессиональной переподготовки;</a:t>
            </a:r>
          </a:p>
          <a:p>
            <a:pPr marL="177800" indent="-108000"/>
            <a:endParaRPr lang="ru-RU" sz="2200" dirty="0" smtClean="0"/>
          </a:p>
          <a:p>
            <a:pPr marL="177800" indent="-1080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200" dirty="0" smtClean="0"/>
              <a:t> ст. 47 п. 5.2 – педагогические работники имеют право на дополнительное профессиональное образование по профилю педагогической деятельности не реже чем один раз в три года.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569353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ФГОС СПО по профессии 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70091"/>
            <a:ext cx="9144000" cy="37113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>
              <a:lnSpc>
                <a:spcPct val="120000"/>
              </a:lnSpc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200" dirty="0" smtClean="0"/>
              <a:t>п. 17.13 – реализация программ подготовки квалифицированных рабочих и служащих должна обеспечиваться педагогическими кадрами, имеющими среднее профессиональное или высшее образование, соответствующее профилю преподаваемой дисциплины (модуля)… Преподаватели и мастера производственного обучения получают дополнительное профессиональное образование по программам повышения квалификации, в том числе в форме стажировки в профильных организациях не реже 1 раза в 3 года.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569353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ФГОС СПО по специальности 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70091"/>
            <a:ext cx="9144000" cy="3127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>
              <a:lnSpc>
                <a:spcPct val="130000"/>
              </a:lnSpc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200" dirty="0" smtClean="0"/>
              <a:t>п. 17.15 – реализация программ подготовки специалистов среднего звена должна обеспечиваться педагогическими кадрами, имеющими высшее образование, соответствующее профилю преподаваемой дисциплины (модуля)… Преподаватели получают дополнительное профессиональное образование по программам повышения квалификации, в том числе в форме стажировки в профильных организациях не реже 1 раза в 3 года.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28736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Направления работы по повышению квалификации педагогов 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143116"/>
            <a:ext cx="9144000" cy="43100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>
              <a:lnSpc>
                <a:spcPct val="114000"/>
              </a:lnSpc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200" dirty="0" smtClean="0"/>
              <a:t>непрерывное педагогическое образование </a:t>
            </a:r>
            <a:r>
              <a:rPr lang="ru-RU" dirty="0" smtClean="0"/>
              <a:t>(курсы повышения квалификации, в т.ч. стажировка, заочное обучение педагогов в ВУЗе)</a:t>
            </a:r>
            <a:r>
              <a:rPr lang="ru-RU" sz="2200" dirty="0" smtClean="0"/>
              <a:t>;</a:t>
            </a:r>
          </a:p>
          <a:p>
            <a:pPr marL="177800" indent="-108000"/>
            <a:endParaRPr lang="ru-RU" dirty="0" smtClean="0"/>
          </a:p>
          <a:p>
            <a:pPr marL="177800" indent="-108000">
              <a:lnSpc>
                <a:spcPct val="114000"/>
              </a:lnSpc>
              <a:buFont typeface="Arial" pitchFamily="34" charset="0"/>
              <a:buChar char="•"/>
            </a:pPr>
            <a:r>
              <a:rPr lang="ru-RU" sz="2200" dirty="0" smtClean="0"/>
              <a:t> учебно-методическая работа </a:t>
            </a:r>
            <a:r>
              <a:rPr lang="ru-RU" dirty="0" smtClean="0"/>
              <a:t>(программно-методическое обеспечение, составление и выполнение индивидуального плана работы, работа педагогического совета, методического совета, цикловых комиссий, школа успешного педагога, разработка электронных учебников, видео-уроков, презентаций)</a:t>
            </a:r>
            <a:r>
              <a:rPr lang="ru-RU" sz="2200" dirty="0" smtClean="0"/>
              <a:t>;</a:t>
            </a:r>
          </a:p>
          <a:p>
            <a:pPr marL="177800" indent="-108000"/>
            <a:endParaRPr lang="ru-RU" dirty="0" smtClean="0"/>
          </a:p>
          <a:p>
            <a:pPr marL="177800" indent="-108000">
              <a:lnSpc>
                <a:spcPct val="114000"/>
              </a:lnSpc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самообразование </a:t>
            </a:r>
            <a:r>
              <a:rPr lang="ru-RU" dirty="0" smtClean="0"/>
              <a:t>(обобщение, распространение педагогического опыта, изучение методической, научной литературы, изучение и внедрение в учебный процесс новых программ, технологий)</a:t>
            </a:r>
            <a:r>
              <a:rPr lang="ru-RU" sz="2200" dirty="0" smtClean="0"/>
              <a:t>;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26477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Направления работы по повышению квалификации педагогов 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11095"/>
            <a:ext cx="9144000" cy="46326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>
              <a:lnSpc>
                <a:spcPct val="114000"/>
              </a:lnSpc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200" dirty="0" smtClean="0"/>
              <a:t>консультирование </a:t>
            </a:r>
            <a:r>
              <a:rPr lang="ru-RU" dirty="0" smtClean="0"/>
              <a:t>(индивидуальное, групповое)</a:t>
            </a:r>
            <a:r>
              <a:rPr lang="ru-RU" sz="2200" dirty="0" smtClean="0"/>
              <a:t>;</a:t>
            </a:r>
          </a:p>
          <a:p>
            <a:pPr marL="177800" indent="-108000"/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проведение открытых уроков, внеклассных мероприятий, мастер-классов, конкурсов, олимпиад, конференций </a:t>
            </a:r>
            <a:r>
              <a:rPr lang="ru-RU" dirty="0" smtClean="0"/>
              <a:t>(</a:t>
            </a:r>
            <a:r>
              <a:rPr lang="ru-RU" dirty="0" err="1" smtClean="0"/>
              <a:t>внутритехникумовских</a:t>
            </a:r>
            <a:r>
              <a:rPr lang="ru-RU" dirty="0" smtClean="0"/>
              <a:t>, республиканских, общероссийских, международных)</a:t>
            </a:r>
            <a:r>
              <a:rPr lang="ru-RU" sz="2200" dirty="0" smtClean="0"/>
              <a:t>;</a:t>
            </a:r>
          </a:p>
          <a:p>
            <a:pPr marL="177800" indent="-108000"/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аттестация педагогов </a:t>
            </a:r>
            <a:r>
              <a:rPr lang="ru-RU" dirty="0" smtClean="0"/>
              <a:t>(высшая, первая категории, соответствие занимаемой должности)</a:t>
            </a:r>
            <a:r>
              <a:rPr lang="ru-RU" sz="2200" dirty="0" smtClean="0"/>
              <a:t>;</a:t>
            </a:r>
          </a:p>
          <a:p>
            <a:pPr marL="177800" indent="-108000">
              <a:lnSpc>
                <a:spcPct val="114000"/>
              </a:lnSpc>
            </a:pPr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подготовка информационно-методических и аналитических материалов </a:t>
            </a:r>
            <a:r>
              <a:rPr lang="ru-RU" dirty="0" smtClean="0"/>
              <a:t>(отчеты, справки, статьи по итогам конкурсов, тематического и фронтального контроля)</a:t>
            </a:r>
            <a:r>
              <a:rPr lang="ru-RU" sz="2200" dirty="0" smtClean="0"/>
              <a:t>;</a:t>
            </a:r>
          </a:p>
          <a:p>
            <a:pPr marL="177800" indent="-108000"/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создание нормативных документов по организации работы </a:t>
            </a:r>
            <a:r>
              <a:rPr lang="ru-RU" dirty="0" smtClean="0"/>
              <a:t>(разработка и корректировка положений, локальных актов)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26477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Реализуемые специальности/профессии 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115659"/>
            <a:ext cx="9144000" cy="43851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 algn="ctr">
              <a:lnSpc>
                <a:spcPct val="114000"/>
              </a:lnSpc>
            </a:pPr>
            <a:r>
              <a:rPr lang="ru-RU" sz="2200" b="1" dirty="0" smtClean="0"/>
              <a:t>Специальности</a:t>
            </a:r>
          </a:p>
          <a:p>
            <a:pPr marL="177800" indent="-108000">
              <a:lnSpc>
                <a:spcPct val="114000"/>
              </a:lnSpc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200" dirty="0" smtClean="0"/>
              <a:t>Техническая эксплуатация подвижного состава железных дорог;</a:t>
            </a:r>
          </a:p>
          <a:p>
            <a:pPr marL="177800" indent="-108000">
              <a:lnSpc>
                <a:spcPct val="114000"/>
              </a:lnSpc>
            </a:pPr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Организация перевозок и управление на транспорте (по видам).</a:t>
            </a:r>
          </a:p>
          <a:p>
            <a:pPr marL="177800" indent="-108000"/>
            <a:endParaRPr lang="ru-RU" sz="2200" dirty="0" smtClean="0"/>
          </a:p>
          <a:p>
            <a:pPr marL="177800" indent="-108000" algn="ctr"/>
            <a:r>
              <a:rPr lang="ru-RU" sz="2200" b="1" dirty="0" smtClean="0"/>
              <a:t>Профессии</a:t>
            </a:r>
          </a:p>
          <a:p>
            <a:pPr marL="177800" indent="-108000"/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Машинист локомотива;</a:t>
            </a:r>
          </a:p>
          <a:p>
            <a:pPr marL="177800" indent="-108000">
              <a:lnSpc>
                <a:spcPct val="114000"/>
              </a:lnSpc>
            </a:pPr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Проводник на железнодорожном транспорте;</a:t>
            </a:r>
          </a:p>
          <a:p>
            <a:pPr marL="177800" indent="-108000"/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Электромонтер по ремонту и обслуживанию электрооборудования (по отраслям);</a:t>
            </a:r>
          </a:p>
          <a:p>
            <a:pPr marL="177800" indent="-108000"/>
            <a:endParaRPr lang="ru-RU" sz="10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Оператор электронного набора и верстки.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28736"/>
            <a:ext cx="91440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Базовые предприятия для прохождения стажировки педагогами техникума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07406"/>
            <a:ext cx="9144000" cy="40934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/>
            <a:r>
              <a:rPr lang="ru-RU" sz="1000" dirty="0" smtClean="0"/>
              <a:t> </a:t>
            </a:r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Эксплуатационное </a:t>
            </a:r>
            <a:r>
              <a:rPr lang="ru-RU" sz="2200" dirty="0" smtClean="0"/>
              <a:t>локомотивное депо Рузаевка – структурное подразделение Куйбышевской дирекции тяги – структурного подразделения Дирекции тяги – филиала ОАО «РЖД</a:t>
            </a:r>
            <a:r>
              <a:rPr lang="ru-RU" sz="2200" dirty="0" smtClean="0"/>
              <a:t>»;</a:t>
            </a:r>
          </a:p>
          <a:p>
            <a:pPr marL="177800" indent="-108000"/>
            <a:endParaRPr lang="ru-RU" sz="14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Пензенский центр работы железнодорожных станций Куйбышевской дирекции управления движением –</a:t>
            </a:r>
            <a:r>
              <a:rPr lang="ru-RU" sz="2200" dirty="0" smtClean="0"/>
              <a:t> </a:t>
            </a:r>
            <a:r>
              <a:rPr lang="ru-RU" sz="2200" dirty="0" smtClean="0"/>
              <a:t>структурного подразделения Центральной дирекции управления движением – филиала ОАО «РЖД</a:t>
            </a:r>
            <a:r>
              <a:rPr lang="ru-RU" sz="2200" dirty="0" smtClean="0"/>
              <a:t>»;</a:t>
            </a:r>
          </a:p>
          <a:p>
            <a:pPr marL="177800" indent="-108000"/>
            <a:endParaRPr lang="ru-RU" sz="14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ООО «</a:t>
            </a:r>
            <a:r>
              <a:rPr lang="ru-RU" sz="2200" dirty="0" err="1" smtClean="0"/>
              <a:t>СТМ-Сервис</a:t>
            </a:r>
            <a:r>
              <a:rPr lang="ru-RU" sz="2200" dirty="0" smtClean="0"/>
              <a:t>»;</a:t>
            </a:r>
          </a:p>
          <a:p>
            <a:pPr marL="177800" indent="-108000"/>
            <a:endParaRPr lang="ru-RU" sz="1400" dirty="0" smtClean="0"/>
          </a:p>
          <a:p>
            <a:pPr marL="177800" indent="-108000">
              <a:buFont typeface="Arial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 smtClean="0"/>
              <a:t>ОАО </a:t>
            </a:r>
            <a:r>
              <a:rPr lang="ru-RU" sz="2200" dirty="0" smtClean="0"/>
              <a:t>«Типография «</a:t>
            </a:r>
            <a:r>
              <a:rPr lang="ru-RU" sz="2200" dirty="0" err="1" smtClean="0"/>
              <a:t>Рузаевский</a:t>
            </a:r>
            <a:r>
              <a:rPr lang="ru-RU" sz="2200" dirty="0" smtClean="0"/>
              <a:t> печатник</a:t>
            </a:r>
            <a:r>
              <a:rPr lang="ru-RU" sz="2200" dirty="0" smtClean="0"/>
              <a:t>».</a:t>
            </a:r>
          </a:p>
          <a:p>
            <a:pPr marL="177800" indent="-108000"/>
            <a:endParaRPr lang="ru-R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Программа стажировки </a:t>
            </a:r>
            <a:endParaRPr lang="ru-RU" sz="2200" b="1" dirty="0">
              <a:solidFill>
                <a:srgbClr val="8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1928802"/>
            <a:ext cx="3356163" cy="478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5269" y="1927148"/>
            <a:ext cx="3354383" cy="478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Программа стажировки </a:t>
            </a:r>
            <a:endParaRPr lang="ru-RU" sz="2200" b="1" dirty="0">
              <a:solidFill>
                <a:srgbClr val="8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7148"/>
            <a:ext cx="3408345" cy="478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306" y="1928802"/>
            <a:ext cx="3395784" cy="478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69287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Содержание комплексного плана работы техникума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64267"/>
            <a:ext cx="9144000" cy="53245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lvl="0"/>
            <a:r>
              <a:rPr lang="ru-RU" sz="2000" b="1" dirty="0" smtClean="0"/>
              <a:t>Раздел </a:t>
            </a:r>
            <a:r>
              <a:rPr lang="en-US" sz="2000" b="1" dirty="0" smtClean="0"/>
              <a:t>I</a:t>
            </a:r>
            <a:endParaRPr lang="ru-RU" sz="2000" dirty="0" smtClean="0"/>
          </a:p>
          <a:p>
            <a:pPr marL="177800"/>
            <a:r>
              <a:rPr lang="ru-RU" sz="2000" dirty="0" smtClean="0"/>
              <a:t>-  </a:t>
            </a:r>
            <a:r>
              <a:rPr lang="ru-RU" sz="2000" dirty="0" smtClean="0"/>
              <a:t>Проблема, цель и основные задачи образовательного учреждения</a:t>
            </a:r>
          </a:p>
          <a:p>
            <a:pPr marL="177800"/>
            <a:r>
              <a:rPr lang="ru-RU" sz="2000" dirty="0" smtClean="0"/>
              <a:t>на 2014-2015 учебный год</a:t>
            </a:r>
          </a:p>
          <a:p>
            <a:pPr marL="177800"/>
            <a:r>
              <a:rPr lang="ru-RU" sz="2000" dirty="0" smtClean="0"/>
              <a:t>1. </a:t>
            </a:r>
            <a:r>
              <a:rPr lang="ru-RU" sz="2000" dirty="0" smtClean="0"/>
              <a:t>Организационная работа</a:t>
            </a:r>
          </a:p>
          <a:p>
            <a:pPr marL="177800"/>
            <a:r>
              <a:rPr lang="ru-RU" sz="2000" dirty="0" smtClean="0">
                <a:solidFill>
                  <a:srgbClr val="800000"/>
                </a:solidFill>
              </a:rPr>
              <a:t>2. Повышение профессионального мастерства педагогических кадров,</a:t>
            </a:r>
          </a:p>
          <a:p>
            <a:pPr marL="177800"/>
            <a:r>
              <a:rPr lang="ru-RU" sz="2000" dirty="0" smtClean="0">
                <a:solidFill>
                  <a:srgbClr val="800000"/>
                </a:solidFill>
              </a:rPr>
              <a:t>способных решать задачи на новом этапе социально-экономического развития, в целях достижения новых образовательных результатов обучающихся.</a:t>
            </a:r>
          </a:p>
          <a:p>
            <a:pPr marL="177800"/>
            <a:r>
              <a:rPr lang="ru-RU" sz="2000" dirty="0" smtClean="0">
                <a:solidFill>
                  <a:srgbClr val="800000"/>
                </a:solidFill>
              </a:rPr>
              <a:t>3</a:t>
            </a:r>
            <a:r>
              <a:rPr lang="ru-RU" sz="2000" dirty="0" smtClean="0">
                <a:solidFill>
                  <a:srgbClr val="800000"/>
                </a:solidFill>
              </a:rPr>
              <a:t>.</a:t>
            </a:r>
            <a:r>
              <a:rPr lang="en-US" sz="2000" dirty="0" smtClean="0">
                <a:solidFill>
                  <a:srgbClr val="800000"/>
                </a:solidFill>
              </a:rPr>
              <a:t> </a:t>
            </a:r>
            <a:r>
              <a:rPr lang="ru-RU" sz="2000" dirty="0" smtClean="0">
                <a:solidFill>
                  <a:srgbClr val="800000"/>
                </a:solidFill>
              </a:rPr>
              <a:t>План </a:t>
            </a:r>
            <a:r>
              <a:rPr lang="ru-RU" sz="2000" dirty="0" smtClean="0">
                <a:solidFill>
                  <a:srgbClr val="800000"/>
                </a:solidFill>
              </a:rPr>
              <a:t>прохождения курсов повышения квалификации педагогами техникума.</a:t>
            </a:r>
          </a:p>
          <a:p>
            <a:pPr marL="177800"/>
            <a:r>
              <a:rPr lang="ru-RU" sz="2000" dirty="0" smtClean="0">
                <a:solidFill>
                  <a:srgbClr val="800000"/>
                </a:solidFill>
              </a:rPr>
              <a:t>4</a:t>
            </a:r>
            <a:r>
              <a:rPr lang="ru-RU" sz="2000" dirty="0" smtClean="0">
                <a:solidFill>
                  <a:srgbClr val="800000"/>
                </a:solidFill>
              </a:rPr>
              <a:t>.</a:t>
            </a:r>
            <a:r>
              <a:rPr lang="en-US" sz="2000" dirty="0" smtClean="0">
                <a:solidFill>
                  <a:srgbClr val="800000"/>
                </a:solidFill>
              </a:rPr>
              <a:t> </a:t>
            </a:r>
            <a:r>
              <a:rPr lang="ru-RU" sz="2000" dirty="0" smtClean="0">
                <a:solidFill>
                  <a:srgbClr val="800000"/>
                </a:solidFill>
              </a:rPr>
              <a:t>План </a:t>
            </a:r>
            <a:r>
              <a:rPr lang="ru-RU" sz="2000" dirty="0" smtClean="0">
                <a:solidFill>
                  <a:srgbClr val="800000"/>
                </a:solidFill>
              </a:rPr>
              <a:t>аттестации педагогических работников техникума.</a:t>
            </a:r>
          </a:p>
          <a:p>
            <a:pPr marL="177800"/>
            <a:r>
              <a:rPr lang="ru-RU" sz="2000" dirty="0" smtClean="0">
                <a:solidFill>
                  <a:srgbClr val="800000"/>
                </a:solidFill>
              </a:rPr>
              <a:t>5</a:t>
            </a:r>
            <a:r>
              <a:rPr lang="ru-RU" sz="2000" dirty="0" smtClean="0">
                <a:solidFill>
                  <a:srgbClr val="800000"/>
                </a:solidFill>
              </a:rPr>
              <a:t>.</a:t>
            </a:r>
            <a:r>
              <a:rPr lang="en-US" sz="2000" dirty="0" smtClean="0">
                <a:solidFill>
                  <a:srgbClr val="800000"/>
                </a:solidFill>
              </a:rPr>
              <a:t> </a:t>
            </a:r>
            <a:r>
              <a:rPr lang="ru-RU" sz="2000" dirty="0" smtClean="0">
                <a:solidFill>
                  <a:srgbClr val="800000"/>
                </a:solidFill>
              </a:rPr>
              <a:t>Совершенствование </a:t>
            </a:r>
            <a:r>
              <a:rPr lang="ru-RU" sz="2000" dirty="0" smtClean="0">
                <a:solidFill>
                  <a:srgbClr val="800000"/>
                </a:solidFill>
              </a:rPr>
              <a:t>содержания образовательных услуг на основе</a:t>
            </a:r>
          </a:p>
          <a:p>
            <a:pPr marL="177800"/>
            <a:r>
              <a:rPr lang="ru-RU" sz="2000" dirty="0" err="1" smtClean="0">
                <a:solidFill>
                  <a:srgbClr val="800000"/>
                </a:solidFill>
              </a:rPr>
              <a:t>компетентностно</a:t>
            </a:r>
            <a:r>
              <a:rPr lang="ru-RU" sz="2000" dirty="0" smtClean="0">
                <a:solidFill>
                  <a:srgbClr val="800000"/>
                </a:solidFill>
              </a:rPr>
              <a:t>- ориентированного подхода и расширение их</a:t>
            </a:r>
          </a:p>
          <a:p>
            <a:pPr marL="177800"/>
            <a:r>
              <a:rPr lang="ru-RU" sz="2000" dirty="0" smtClean="0">
                <a:solidFill>
                  <a:srgbClr val="800000"/>
                </a:solidFill>
              </a:rPr>
              <a:t>номенклатуры в соответствии с запросами регионального рынка труда.</a:t>
            </a:r>
          </a:p>
          <a:p>
            <a:pPr marL="177800"/>
            <a:r>
              <a:rPr lang="ru-RU" sz="2000" dirty="0" smtClean="0">
                <a:solidFill>
                  <a:srgbClr val="800000"/>
                </a:solidFill>
              </a:rPr>
              <a:t>6</a:t>
            </a:r>
            <a:r>
              <a:rPr lang="ru-RU" sz="2000" dirty="0" smtClean="0">
                <a:solidFill>
                  <a:srgbClr val="800000"/>
                </a:solidFill>
              </a:rPr>
              <a:t>.</a:t>
            </a:r>
            <a:r>
              <a:rPr lang="en-US" sz="2000" dirty="0" smtClean="0">
                <a:solidFill>
                  <a:srgbClr val="800000"/>
                </a:solidFill>
              </a:rPr>
              <a:t> </a:t>
            </a:r>
            <a:r>
              <a:rPr lang="ru-RU" sz="2000" dirty="0" smtClean="0">
                <a:solidFill>
                  <a:srgbClr val="800000"/>
                </a:solidFill>
              </a:rPr>
              <a:t>Повышение </a:t>
            </a:r>
            <a:r>
              <a:rPr lang="ru-RU" sz="2000" dirty="0" smtClean="0">
                <a:solidFill>
                  <a:srgbClr val="800000"/>
                </a:solidFill>
              </a:rPr>
              <a:t>качества профессионального образования обучающихся за счет освоения современных педагогических и производственных </a:t>
            </a:r>
            <a:r>
              <a:rPr lang="ru-RU" sz="2000" dirty="0" smtClean="0">
                <a:solidFill>
                  <a:srgbClr val="800000"/>
                </a:solidFill>
              </a:rPr>
              <a:t>технологий…</a:t>
            </a:r>
            <a:endParaRPr lang="ru-RU" sz="2000" dirty="0" smtClean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Цель и основные задачи на 2014-2015 учебный год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07340"/>
            <a:ext cx="9144000" cy="46474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/>
            <a:r>
              <a:rPr lang="ru-RU" sz="1000" dirty="0" smtClean="0"/>
              <a:t> </a:t>
            </a:r>
          </a:p>
          <a:p>
            <a:pPr marL="177800"/>
            <a:r>
              <a:rPr lang="ru-RU" sz="2200" b="1" dirty="0" smtClean="0"/>
              <a:t>Миссия:</a:t>
            </a:r>
            <a:endParaRPr lang="ru-RU" sz="2200" dirty="0" smtClean="0"/>
          </a:p>
          <a:p>
            <a:pPr marL="177800"/>
            <a:r>
              <a:rPr lang="ru-RU" sz="2200" dirty="0" smtClean="0"/>
              <a:t>Содействие социально-экономическому развитию Республики Мордовия, подготовка высококвалифицированных кадров, обеспечение потребности личности в получении профессий и специальностей востребованных рынком труда.</a:t>
            </a:r>
          </a:p>
          <a:p>
            <a:pPr marL="177800"/>
            <a:r>
              <a:rPr lang="ru-RU" sz="2200" b="1" dirty="0" smtClean="0"/>
              <a:t> </a:t>
            </a:r>
            <a:endParaRPr lang="ru-RU" sz="2200" dirty="0" smtClean="0"/>
          </a:p>
          <a:p>
            <a:pPr marL="177800"/>
            <a:r>
              <a:rPr lang="ru-RU" sz="2200" b="1" dirty="0" smtClean="0"/>
              <a:t>Цель:</a:t>
            </a:r>
            <a:endParaRPr lang="ru-RU" sz="2200" dirty="0" smtClean="0"/>
          </a:p>
          <a:p>
            <a:pPr marL="177800"/>
            <a:r>
              <a:rPr lang="ru-RU" sz="2200" dirty="0" smtClean="0"/>
              <a:t>Создание образовательного пространства, формирующего конкурентоспособного выпускника, способного быстро и эффективно включиться в трудовую деятельность в интересах общества, адаптации в новых экономических условиях, постоянному профессиональному самоопределению и </a:t>
            </a:r>
            <a:r>
              <a:rPr lang="ru-RU" sz="2200" dirty="0" err="1" smtClean="0"/>
              <a:t>личностно-компетентностному</a:t>
            </a:r>
            <a:r>
              <a:rPr lang="ru-RU" sz="2200" dirty="0" smtClean="0"/>
              <a:t>  росту.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69287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Цель и основные задачи на 2014-2015 учебный год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30412"/>
            <a:ext cx="9144000" cy="53276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lvl="0">
              <a:lnSpc>
                <a:spcPct val="90000"/>
              </a:lnSpc>
            </a:pPr>
            <a:r>
              <a:rPr lang="ru-RU" sz="2100" b="1" dirty="0" smtClean="0"/>
              <a:t>Задачи:</a:t>
            </a:r>
          </a:p>
          <a:p>
            <a:pPr marL="177800" lvl="0">
              <a:lnSpc>
                <a:spcPct val="90000"/>
              </a:lnSpc>
            </a:pPr>
            <a:r>
              <a:rPr lang="ru-RU" sz="2100" dirty="0" smtClean="0"/>
              <a:t>1. Деятельность </a:t>
            </a:r>
            <a:r>
              <a:rPr lang="ru-RU" sz="2100" dirty="0" smtClean="0"/>
              <a:t>преподавателей и мастеров </a:t>
            </a:r>
            <a:r>
              <a:rPr lang="ru-RU" sz="2100" dirty="0" err="1" smtClean="0"/>
              <a:t>п</a:t>
            </a:r>
            <a:r>
              <a:rPr lang="ru-RU" sz="2100" dirty="0" smtClean="0"/>
              <a:t>/о в инновационном режиме в условиях реализации </a:t>
            </a:r>
            <a:r>
              <a:rPr lang="ru-RU" sz="2100" dirty="0" smtClean="0"/>
              <a:t>ФГОС.</a:t>
            </a:r>
            <a:endParaRPr lang="ru-RU" sz="2100" dirty="0" smtClean="0"/>
          </a:p>
          <a:p>
            <a:pPr marL="177800" lvl="0">
              <a:lnSpc>
                <a:spcPct val="90000"/>
              </a:lnSpc>
            </a:pPr>
            <a:r>
              <a:rPr lang="ru-RU" sz="2100" dirty="0" smtClean="0"/>
              <a:t>2. Организация </a:t>
            </a:r>
            <a:r>
              <a:rPr lang="ru-RU" sz="2100" dirty="0" smtClean="0"/>
              <a:t>исследовательской работы преподавателей и обучающихся по направлениям подготовки техникума.</a:t>
            </a:r>
          </a:p>
          <a:p>
            <a:pPr marL="177800" lvl="0">
              <a:lnSpc>
                <a:spcPct val="90000"/>
              </a:lnSpc>
            </a:pPr>
            <a:r>
              <a:rPr lang="ru-RU" sz="2100" dirty="0" smtClean="0"/>
              <a:t>3. Повышение </a:t>
            </a:r>
            <a:r>
              <a:rPr lang="ru-RU" sz="2100" dirty="0" smtClean="0"/>
              <a:t>уровня профессиональной компетентности педагогических работников техникума.</a:t>
            </a:r>
          </a:p>
          <a:p>
            <a:pPr marL="177800" lvl="0">
              <a:lnSpc>
                <a:spcPct val="90000"/>
              </a:lnSpc>
            </a:pPr>
            <a:r>
              <a:rPr lang="ru-RU" sz="2100" dirty="0" smtClean="0"/>
              <a:t>4. Развитие </a:t>
            </a:r>
            <a:r>
              <a:rPr lang="ru-RU" sz="2100" dirty="0" smtClean="0"/>
              <a:t>и совершенствование учебно-методического обеспечения образовательного процесса, обеспечивающего выполнение требований ФГОС и работодателей по подготовке квалифицированных специалистов.</a:t>
            </a:r>
          </a:p>
          <a:p>
            <a:pPr marL="177800" lvl="0">
              <a:lnSpc>
                <a:spcPct val="90000"/>
              </a:lnSpc>
            </a:pPr>
            <a:r>
              <a:rPr lang="ru-RU" sz="2100" dirty="0" smtClean="0"/>
              <a:t>5. Обобщение </a:t>
            </a:r>
            <a:r>
              <a:rPr lang="ru-RU" sz="2100" dirty="0" smtClean="0"/>
              <a:t>и распространение передового педагогического опыта.</a:t>
            </a:r>
          </a:p>
          <a:p>
            <a:pPr marL="177800">
              <a:lnSpc>
                <a:spcPct val="90000"/>
              </a:lnSpc>
            </a:pPr>
            <a:r>
              <a:rPr lang="ru-RU" sz="2100" dirty="0" smtClean="0"/>
              <a:t>6. Совершенствование </a:t>
            </a:r>
            <a:r>
              <a:rPr lang="ru-RU" sz="2100" dirty="0" smtClean="0"/>
              <a:t>учебных планов, программ дисциплин, профессиональных модулей, учебных и производственных практик, Программ Итоговой государственной аттестации выпускников и контроля соответствия их содержания требованиям ФГОС.</a:t>
            </a:r>
          </a:p>
          <a:p>
            <a:pPr marL="177800" lvl="0">
              <a:lnSpc>
                <a:spcPct val="90000"/>
              </a:lnSpc>
            </a:pPr>
            <a:r>
              <a:rPr lang="ru-RU" sz="2100" dirty="0" smtClean="0"/>
              <a:t>7. Проведение </a:t>
            </a:r>
            <a:r>
              <a:rPr lang="ru-RU" sz="2100" dirty="0" err="1" smtClean="0"/>
              <a:t>самообследования</a:t>
            </a:r>
            <a:r>
              <a:rPr lang="ru-RU" sz="2100" dirty="0" smtClean="0"/>
              <a:t> техникума как неотъемлемой части государственной аккредитации.</a:t>
            </a:r>
            <a:endParaRPr lang="ru-RU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69287"/>
            <a:ext cx="914400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Цель и основные задачи на 2014-2015 учебный год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88862"/>
            <a:ext cx="9144000" cy="53691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lvl="0">
              <a:lnSpc>
                <a:spcPct val="90000"/>
              </a:lnSpc>
            </a:pPr>
            <a:r>
              <a:rPr lang="ru-RU" sz="2100" b="1" dirty="0" smtClean="0"/>
              <a:t>Задачи:</a:t>
            </a:r>
          </a:p>
          <a:p>
            <a:pPr marL="177800" lvl="0">
              <a:lnSpc>
                <a:spcPct val="90000"/>
              </a:lnSpc>
            </a:pPr>
            <a:r>
              <a:rPr lang="ru-RU" sz="2000" dirty="0" smtClean="0"/>
              <a:t>8. Подготовка </a:t>
            </a:r>
            <a:r>
              <a:rPr lang="ru-RU" sz="2000" dirty="0" smtClean="0"/>
              <a:t>и организация проведения процедуры государственной аккредитации по линии Министерства образования РМ.</a:t>
            </a:r>
          </a:p>
          <a:p>
            <a:pPr marL="177800" lvl="0">
              <a:lnSpc>
                <a:spcPct val="90000"/>
              </a:lnSpc>
            </a:pPr>
            <a:r>
              <a:rPr lang="ru-RU" sz="2000" dirty="0" smtClean="0"/>
              <a:t>9. Разработка </a:t>
            </a:r>
            <a:r>
              <a:rPr lang="ru-RU" sz="2000" dirty="0" smtClean="0"/>
              <a:t>оценочных средств и внешнее рецензирование </a:t>
            </a:r>
            <a:r>
              <a:rPr lang="ru-RU" sz="2000" dirty="0" err="1" smtClean="0"/>
              <a:t>срезовых</a:t>
            </a:r>
            <a:r>
              <a:rPr lang="ru-RU" sz="2000" dirty="0" smtClean="0"/>
              <a:t> контрольных  работ с целью выявления соответствия качества </a:t>
            </a:r>
            <a:r>
              <a:rPr lang="ru-RU" sz="2000" dirty="0" smtClean="0"/>
              <a:t> знаний </a:t>
            </a:r>
            <a:r>
              <a:rPr lang="ru-RU" sz="2000" dirty="0" smtClean="0"/>
              <a:t>обучающихся в период прохождения процедуры государственной аккредитации требованиям ФГОС.</a:t>
            </a:r>
          </a:p>
          <a:p>
            <a:pPr marL="177800" lvl="0">
              <a:lnSpc>
                <a:spcPct val="90000"/>
              </a:lnSpc>
            </a:pPr>
            <a:r>
              <a:rPr lang="ru-RU" sz="2000" dirty="0" smtClean="0"/>
              <a:t>10. Повышение </a:t>
            </a:r>
            <a:r>
              <a:rPr lang="ru-RU" sz="2000" dirty="0" smtClean="0"/>
              <a:t>уровня информатизации образовательного процесса и использование компьютерных технологий всеми педагогическими работниками.</a:t>
            </a:r>
          </a:p>
          <a:p>
            <a:pPr marL="177800" lvl="0">
              <a:lnSpc>
                <a:spcPct val="90000"/>
              </a:lnSpc>
            </a:pPr>
            <a:r>
              <a:rPr lang="ru-RU" sz="2000" dirty="0" smtClean="0"/>
              <a:t>11. Совершенствование </a:t>
            </a:r>
            <a:r>
              <a:rPr lang="ru-RU" sz="2000" dirty="0" smtClean="0"/>
              <a:t>деятельности заочного отделения и формирование учебно-методических комплексов по специальностям «Организация перевозок и управление на транспорте» (по видам), «Техническая эксплуатация подвижного состава железных дорог».</a:t>
            </a:r>
          </a:p>
          <a:p>
            <a:pPr marL="177800" lvl="0">
              <a:lnSpc>
                <a:spcPct val="90000"/>
              </a:lnSpc>
            </a:pPr>
            <a:r>
              <a:rPr lang="ru-RU" sz="2000" dirty="0" smtClean="0"/>
              <a:t>12. Подготовка </a:t>
            </a:r>
            <a:r>
              <a:rPr lang="ru-RU" sz="2000" dirty="0" smtClean="0"/>
              <a:t>к проверке деятельности техникума по линии отдела контроля качества образования.</a:t>
            </a:r>
          </a:p>
          <a:p>
            <a:pPr marL="177800" lvl="0">
              <a:lnSpc>
                <a:spcPct val="90000"/>
              </a:lnSpc>
            </a:pPr>
            <a:r>
              <a:rPr lang="ru-RU" sz="2000" dirty="0" smtClean="0"/>
              <a:t>13. Организация </a:t>
            </a:r>
            <a:r>
              <a:rPr lang="ru-RU" sz="2000" dirty="0" smtClean="0"/>
              <a:t>работы, подготовка и проведение мероприятий, посвященных 90-летию техникума.</a:t>
            </a:r>
          </a:p>
          <a:p>
            <a:pPr marL="177800">
              <a:lnSpc>
                <a:spcPct val="90000"/>
              </a:lnSpc>
            </a:pPr>
            <a:r>
              <a:rPr lang="ru-RU" sz="2000" dirty="0" smtClean="0"/>
              <a:t>14. Реализация </a:t>
            </a:r>
            <a:r>
              <a:rPr lang="ru-RU" sz="2000" dirty="0" smtClean="0"/>
              <a:t>программы «Доступная среда»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87923"/>
            <a:ext cx="91440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Проблемы, связанные с осуществлением </a:t>
            </a:r>
          </a:p>
          <a:p>
            <a:pPr algn="ctr"/>
            <a:r>
              <a:rPr lang="ru-RU" sz="2200" b="1" dirty="0" smtClean="0">
                <a:solidFill>
                  <a:srgbClr val="800000"/>
                </a:solidFill>
              </a:rPr>
              <a:t>педагогической деятельности</a:t>
            </a:r>
            <a:endParaRPr lang="ru-RU" sz="22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28802"/>
            <a:ext cx="9144000" cy="48628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indent="-108000"/>
            <a:r>
              <a:rPr lang="ru-RU" sz="2000" dirty="0" smtClean="0"/>
              <a:t> 1. Для педагогов – специалистов технологической области большие трудности представляют:</a:t>
            </a:r>
          </a:p>
          <a:p>
            <a:pPr marL="355600" indent="-107950"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 smtClean="0"/>
              <a:t>отбор методов обучения, адекватных целям и содержанию образования;</a:t>
            </a:r>
          </a:p>
          <a:p>
            <a:pPr marL="355600" indent="-107950"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 smtClean="0"/>
              <a:t>организация и мотивация деятельности по самостоятельной работе обучающихся;</a:t>
            </a:r>
          </a:p>
          <a:p>
            <a:pPr marL="355600" indent="-107950">
              <a:buFont typeface="Arial" pitchFamily="34" charset="0"/>
              <a:buChar char="•"/>
            </a:pPr>
            <a:r>
              <a:rPr lang="ru-RU" sz="2000" dirty="0" smtClean="0"/>
              <a:t> применение разных форм работы на занятии;</a:t>
            </a:r>
          </a:p>
          <a:p>
            <a:pPr marL="355600" indent="-107950">
              <a:buFont typeface="Arial" pitchFamily="34" charset="0"/>
              <a:buChar char="•"/>
            </a:pPr>
            <a:r>
              <a:rPr lang="ru-RU" sz="2000" dirty="0" smtClean="0"/>
              <a:t> проведение анализа занятия;</a:t>
            </a:r>
          </a:p>
          <a:p>
            <a:pPr marL="355600" indent="-107950"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 smtClean="0"/>
              <a:t>определение и формулирование целей и задач как занятий, так и образовательного процесса.</a:t>
            </a:r>
            <a:endParaRPr lang="ru-RU" sz="2000" dirty="0" smtClean="0"/>
          </a:p>
          <a:p>
            <a:pPr marL="355600" indent="-107950"/>
            <a:endParaRPr lang="ru-RU" sz="1000" dirty="0" smtClean="0"/>
          </a:p>
          <a:p>
            <a:pPr marL="176400"/>
            <a:r>
              <a:rPr lang="ru-RU" sz="2000" dirty="0" smtClean="0"/>
              <a:t>2. Недостаточная продуктивность традиционных курсов повышения квалификаций, в том числе стажировок.</a:t>
            </a:r>
          </a:p>
          <a:p>
            <a:pPr marL="176400"/>
            <a:endParaRPr lang="ru-RU" sz="1000" dirty="0" smtClean="0"/>
          </a:p>
          <a:p>
            <a:pPr marL="176400"/>
            <a:r>
              <a:rPr lang="ru-RU" sz="2000" dirty="0" smtClean="0"/>
              <a:t>3. Отсутствие во многих образовательных учреждениях СПО РМ методических служб.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РМ СПО (ССУЗ) «РЖПТ им. А.П. </a:t>
            </a:r>
            <a:r>
              <a:rPr lang="ru-RU" dirty="0" err="1" smtClean="0"/>
              <a:t>Байкузова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500306"/>
            <a:ext cx="9144000" cy="28623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800000"/>
                </a:solidFill>
              </a:rPr>
              <a:t>СПАСИБО </a:t>
            </a:r>
          </a:p>
          <a:p>
            <a:pPr algn="ctr"/>
            <a:r>
              <a:rPr lang="ru-RU" sz="6000" b="1" dirty="0" smtClean="0">
                <a:solidFill>
                  <a:srgbClr val="800000"/>
                </a:solidFill>
              </a:rPr>
              <a:t>ЗА </a:t>
            </a:r>
          </a:p>
          <a:p>
            <a:pPr algn="ctr"/>
            <a:r>
              <a:rPr lang="ru-RU" sz="6000" b="1" dirty="0" smtClean="0">
                <a:solidFill>
                  <a:srgbClr val="800000"/>
                </a:solidFill>
              </a:rPr>
              <a:t>ВНИМАНИЕ</a:t>
            </a:r>
            <a:endParaRPr lang="ru-RU" sz="60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TC101790490[[fn=Decatur]]</Template>
  <TotalTime>1058</TotalTime>
  <Words>1252</Words>
  <Application>Microsoft Office PowerPoint</Application>
  <PresentationFormat>Экран (4:3)</PresentationFormat>
  <Paragraphs>127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Times New Roman</vt:lpstr>
      <vt:lpstr>Franklin Gothic Book</vt:lpstr>
      <vt:lpstr>Wingdings</vt:lpstr>
      <vt:lpstr>Courier New</vt:lpstr>
      <vt:lpstr>Bodoni MT Condensed</vt:lpstr>
      <vt:lpstr>Calibri</vt:lpstr>
      <vt:lpstr>Decatur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  <vt:lpstr>ГБОУ РМ СПО (ССУЗ) «РЖПТ им. А.П. Байкузова»</vt:lpstr>
    </vt:vector>
  </TitlesOfParts>
  <Company>CMOKO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148</cp:revision>
  <dcterms:created xsi:type="dcterms:W3CDTF">2013-11-28T06:18:21Z</dcterms:created>
  <dcterms:modified xsi:type="dcterms:W3CDTF">2014-12-18T11:56:30Z</dcterms:modified>
</cp:coreProperties>
</file>