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8"/>
  </p:notesMasterIdLst>
  <p:sldIdLst>
    <p:sldId id="257" r:id="rId2"/>
    <p:sldId id="256" r:id="rId3"/>
    <p:sldId id="291" r:id="rId4"/>
    <p:sldId id="296" r:id="rId5"/>
    <p:sldId id="297" r:id="rId6"/>
    <p:sldId id="259" r:id="rId7"/>
    <p:sldId id="261" r:id="rId8"/>
    <p:sldId id="264" r:id="rId9"/>
    <p:sldId id="265" r:id="rId10"/>
    <p:sldId id="292" r:id="rId11"/>
    <p:sldId id="266" r:id="rId12"/>
    <p:sldId id="267" r:id="rId13"/>
    <p:sldId id="287" r:id="rId14"/>
    <p:sldId id="260" r:id="rId15"/>
    <p:sldId id="295" r:id="rId16"/>
    <p:sldId id="268" r:id="rId17"/>
    <p:sldId id="288" r:id="rId18"/>
    <p:sldId id="289" r:id="rId19"/>
    <p:sldId id="298" r:id="rId20"/>
    <p:sldId id="269" r:id="rId21"/>
    <p:sldId id="271" r:id="rId22"/>
    <p:sldId id="270" r:id="rId23"/>
    <p:sldId id="299" r:id="rId24"/>
    <p:sldId id="282" r:id="rId25"/>
    <p:sldId id="283" r:id="rId26"/>
    <p:sldId id="300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294" autoAdjust="0"/>
    <p:restoredTop sz="94660"/>
  </p:normalViewPr>
  <p:slideViewPr>
    <p:cSldViewPr>
      <p:cViewPr>
        <p:scale>
          <a:sx n="70" d="100"/>
          <a:sy n="70" d="100"/>
        </p:scale>
        <p:origin x="-1398" y="-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explosion val="15"/>
          </c:dPt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40</c:v>
                </c:pt>
                <c:pt idx="1">
                  <c:v>0</c:v>
                </c:pt>
                <c:pt idx="2">
                  <c:v>0</c:v>
                </c:pt>
                <c:pt idx="3">
                  <c:v>60</c:v>
                </c:pt>
              </c:numCache>
            </c:numRef>
          </c:val>
        </c:ser>
        <c:firstSliceAng val="190"/>
      </c:pie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C255500-EE76-4443-A52A-BB359A49FBBA}" type="doc">
      <dgm:prSet loTypeId="urn:microsoft.com/office/officeart/2005/8/layout/venn1" loCatId="relationship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B3298C9-CABE-4110-A8A8-D9245615B6C0}">
      <dgm:prSet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>
          <a:scene3d>
            <a:camera prst="orthographicFront"/>
            <a:lightRig rig="soft" dir="tl">
              <a:rot lat="0" lon="0" rev="0"/>
            </a:lightRig>
          </a:scene3d>
          <a:sp3d contourW="25400" prstMaterial="matte">
            <a:bevelT w="25400" h="55880" prst="artDeco"/>
            <a:contourClr>
              <a:schemeClr val="accent2">
                <a:tint val="20000"/>
              </a:schemeClr>
            </a:contourClr>
          </a:sp3d>
        </a:bodyPr>
        <a:lstStyle/>
        <a:p>
          <a:pPr rtl="0"/>
          <a:r>
            <a:rPr lang="ru-RU" b="1" cap="none" spc="50" dirty="0" smtClean="0">
              <a:ln w="11430"/>
              <a:solidFill>
                <a:schemeClr val="accent5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  <a:t>Подготовка кадров для агропромышленного комплекса</a:t>
          </a:r>
          <a:endParaRPr lang="ru-RU" b="1" cap="none" spc="50" dirty="0">
            <a:ln w="11430"/>
            <a:solidFill>
              <a:schemeClr val="accent5">
                <a:lumMod val="75000"/>
              </a:schemeClr>
            </a:solidFill>
            <a:effectLst>
              <a:outerShdw blurRad="76200" dist="50800" dir="5400000" algn="tl" rotWithShape="0">
                <a:srgbClr val="000000">
                  <a:alpha val="65000"/>
                </a:srgbClr>
              </a:outerShdw>
            </a:effectLst>
          </a:endParaRPr>
        </a:p>
      </dgm:t>
    </dgm:pt>
    <dgm:pt modelId="{59CE8D4D-DB87-42BB-873A-98FE40C339AA}" type="parTrans" cxnId="{23B0D43C-D031-485F-88AA-768B95D5F236}">
      <dgm:prSet/>
      <dgm:spPr/>
      <dgm:t>
        <a:bodyPr/>
        <a:lstStyle/>
        <a:p>
          <a:endParaRPr lang="ru-RU"/>
        </a:p>
      </dgm:t>
    </dgm:pt>
    <dgm:pt modelId="{A86DE20D-46C9-4372-B693-7418A99FDC50}" type="sibTrans" cxnId="{23B0D43C-D031-485F-88AA-768B95D5F236}">
      <dgm:prSet/>
      <dgm:spPr/>
      <dgm:t>
        <a:bodyPr/>
        <a:lstStyle/>
        <a:p>
          <a:endParaRPr lang="ru-RU"/>
        </a:p>
      </dgm:t>
    </dgm:pt>
    <dgm:pt modelId="{8C080333-CBD3-4AE4-90A0-BBDDA8926C3B}" type="pres">
      <dgm:prSet presAssocID="{AC255500-EE76-4443-A52A-BB359A49FBBA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4E6F08F-9781-4F17-805D-78D6D9C8E35D}" type="pres">
      <dgm:prSet presAssocID="{CB3298C9-CABE-4110-A8A8-D9245615B6C0}" presName="circ1TxSh" presStyleLbl="vennNode1" presStyleIdx="0" presStyleCnt="1" custScaleX="85714" custScaleY="42857"/>
      <dgm:spPr/>
      <dgm:t>
        <a:bodyPr/>
        <a:lstStyle/>
        <a:p>
          <a:endParaRPr lang="ru-RU"/>
        </a:p>
      </dgm:t>
    </dgm:pt>
  </dgm:ptLst>
  <dgm:cxnLst>
    <dgm:cxn modelId="{23B0D43C-D031-485F-88AA-768B95D5F236}" srcId="{AC255500-EE76-4443-A52A-BB359A49FBBA}" destId="{CB3298C9-CABE-4110-A8A8-D9245615B6C0}" srcOrd="0" destOrd="0" parTransId="{59CE8D4D-DB87-42BB-873A-98FE40C339AA}" sibTransId="{A86DE20D-46C9-4372-B693-7418A99FDC50}"/>
    <dgm:cxn modelId="{60492516-E59C-4312-98AD-159CCC797227}" type="presOf" srcId="{AC255500-EE76-4443-A52A-BB359A49FBBA}" destId="{8C080333-CBD3-4AE4-90A0-BBDDA8926C3B}" srcOrd="0" destOrd="0" presId="urn:microsoft.com/office/officeart/2005/8/layout/venn1"/>
    <dgm:cxn modelId="{9F8122A0-CDFB-4B74-98A5-6B36E5984461}" type="presOf" srcId="{CB3298C9-CABE-4110-A8A8-D9245615B6C0}" destId="{34E6F08F-9781-4F17-805D-78D6D9C8E35D}" srcOrd="0" destOrd="0" presId="urn:microsoft.com/office/officeart/2005/8/layout/venn1"/>
    <dgm:cxn modelId="{3743335B-2755-4646-988A-B2D7654245F2}" type="presParOf" srcId="{8C080333-CBD3-4AE4-90A0-BBDDA8926C3B}" destId="{34E6F08F-9781-4F17-805D-78D6D9C8E35D}" srcOrd="0" destOrd="0" presId="urn:microsoft.com/office/officeart/2005/8/layout/venn1"/>
  </dgm:cxnLst>
  <dgm:bg/>
  <dgm:whole/>
  <dgm:extLst>
    <a:ext uri="http://schemas.microsoft.com/office/drawing/2008/diagram">
      <dsp:dataModelExt xmlns=""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E6F08F-9781-4F17-805D-78D6D9C8E35D}">
      <dsp:nvSpPr>
        <dsp:cNvPr id="0" name=""/>
        <dsp:cNvSpPr/>
      </dsp:nvSpPr>
      <dsp:spPr>
        <a:xfrm>
          <a:off x="792095" y="1440163"/>
          <a:ext cx="4320465" cy="2160232"/>
        </a:xfrm>
        <a:prstGeom prst="ellipse">
          <a:avLst/>
        </a:prstGeom>
        <a:gradFill rotWithShape="1">
          <a:gsLst>
            <a:gs pos="0">
              <a:schemeClr val="accent1">
                <a:shade val="60000"/>
              </a:schemeClr>
            </a:gs>
            <a:gs pos="33000">
              <a:schemeClr val="accent1">
                <a:tint val="86500"/>
              </a:schemeClr>
            </a:gs>
            <a:gs pos="46750">
              <a:schemeClr val="accent1">
                <a:tint val="71000"/>
                <a:satMod val="112000"/>
              </a:schemeClr>
            </a:gs>
            <a:gs pos="53000">
              <a:schemeClr val="accent1">
                <a:tint val="71000"/>
                <a:satMod val="112000"/>
              </a:schemeClr>
            </a:gs>
            <a:gs pos="68000">
              <a:schemeClr val="accent1">
                <a:tint val="86000"/>
              </a:schemeClr>
            </a:gs>
            <a:gs pos="100000">
              <a:schemeClr val="accent1">
                <a:shade val="60000"/>
              </a:schemeClr>
            </a:gs>
          </a:gsLst>
          <a:lin ang="8350000" scaled="1"/>
        </a:gradFill>
        <a:ln w="9525" cap="flat" cmpd="sng" algn="ctr">
          <a:solidFill>
            <a:schemeClr val="accent1">
              <a:shade val="48000"/>
              <a:satMod val="110000"/>
            </a:schemeClr>
          </a:solidFill>
          <a:prstDash val="solid"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  <a:scene3d>
            <a:camera prst="orthographicFront"/>
            <a:lightRig rig="soft" dir="tl">
              <a:rot lat="0" lon="0" rev="0"/>
            </a:lightRig>
          </a:scene3d>
          <a:sp3d contourW="25400" prstMaterial="matte">
            <a:bevelT w="25400" h="55880" prst="artDeco"/>
            <a:contourClr>
              <a:schemeClr val="accent2">
                <a:tint val="20000"/>
              </a:schemeClr>
            </a:contourClr>
          </a:sp3d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  <a:t>Подготовка кадров для агропромышленного комплекса</a:t>
          </a:r>
          <a:endParaRPr lang="ru-RU" sz="2400" b="1" kern="1200" cap="none" spc="50" dirty="0">
            <a:ln w="11430"/>
            <a:gradFill>
              <a:gsLst>
                <a:gs pos="25000">
                  <a:schemeClr val="accent2">
                    <a:satMod val="155000"/>
                  </a:schemeClr>
                </a:gs>
                <a:gs pos="100000">
                  <a:schemeClr val="accent2">
                    <a:shade val="45000"/>
                    <a:satMod val="165000"/>
                  </a:schemeClr>
                </a:gs>
              </a:gsLst>
              <a:lin ang="5400000"/>
            </a:gradFill>
            <a:effectLst>
              <a:outerShdw blurRad="76200" dist="50800" dir="5400000" algn="tl" rotWithShape="0">
                <a:srgbClr val="000000">
                  <a:alpha val="65000"/>
                </a:srgbClr>
              </a:outerShdw>
            </a:effectLst>
          </a:endParaRPr>
        </a:p>
      </dsp:txBody>
      <dsp:txXfrm>
        <a:off x="1424812" y="1756522"/>
        <a:ext cx="3055031" cy="15275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5E2849-D37C-42EE-B888-7C648634AD50}" type="datetimeFigureOut">
              <a:rPr lang="ru-RU" smtClean="0"/>
              <a:pPr/>
              <a:t>18.12.2014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CD6DF6-6B1D-476B-BEF7-81E3CB41A5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52225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CD6DF6-6B1D-476B-BEF7-81E3CB41A5D2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907081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29069-B8CB-4AA0-B413-F502509D74D1}" type="datetimeFigureOut">
              <a:rPr lang="ru-RU" smtClean="0"/>
              <a:pPr/>
              <a:t>18.12.2014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32BC0-448C-49E7-B038-39A1E68BF57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29069-B8CB-4AA0-B413-F502509D74D1}" type="datetimeFigureOut">
              <a:rPr lang="ru-RU" smtClean="0"/>
              <a:pPr/>
              <a:t>18.12.2014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32BC0-448C-49E7-B038-39A1E68BF5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29069-B8CB-4AA0-B413-F502509D74D1}" type="datetimeFigureOut">
              <a:rPr lang="ru-RU" smtClean="0"/>
              <a:pPr/>
              <a:t>18.12.2014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06E32BC0-448C-49E7-B038-39A1E68BF5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29069-B8CB-4AA0-B413-F502509D74D1}" type="datetimeFigureOut">
              <a:rPr lang="ru-RU" smtClean="0"/>
              <a:pPr/>
              <a:t>18.12.2014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32BC0-448C-49E7-B038-39A1E68BF5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29069-B8CB-4AA0-B413-F502509D74D1}" type="datetimeFigureOut">
              <a:rPr lang="ru-RU" smtClean="0"/>
              <a:pPr/>
              <a:t>18.12.2014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32BC0-448C-49E7-B038-39A1E68BF5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29069-B8CB-4AA0-B413-F502509D74D1}" type="datetimeFigureOut">
              <a:rPr lang="ru-RU" smtClean="0"/>
              <a:pPr/>
              <a:t>18.12.2014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32BC0-448C-49E7-B038-39A1E68BF5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29069-B8CB-4AA0-B413-F502509D74D1}" type="datetimeFigureOut">
              <a:rPr lang="ru-RU" smtClean="0"/>
              <a:pPr/>
              <a:t>18.12.2014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32BC0-448C-49E7-B038-39A1E68BF5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29069-B8CB-4AA0-B413-F502509D74D1}" type="datetimeFigureOut">
              <a:rPr lang="ru-RU" smtClean="0"/>
              <a:pPr/>
              <a:t>18.12.2014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32BC0-448C-49E7-B038-39A1E68BF5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29069-B8CB-4AA0-B413-F502509D74D1}" type="datetimeFigureOut">
              <a:rPr lang="ru-RU" smtClean="0"/>
              <a:pPr/>
              <a:t>18.12.2014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32BC0-448C-49E7-B038-39A1E68BF5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29069-B8CB-4AA0-B413-F502509D74D1}" type="datetimeFigureOut">
              <a:rPr lang="ru-RU" smtClean="0"/>
              <a:pPr/>
              <a:t>18.12.2014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32BC0-448C-49E7-B038-39A1E68BF5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29069-B8CB-4AA0-B413-F502509D74D1}" type="datetimeFigureOut">
              <a:rPr lang="ru-RU" smtClean="0"/>
              <a:pPr/>
              <a:t>18.12.2014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32BC0-448C-49E7-B038-39A1E68BF5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B829069-B8CB-4AA0-B413-F502509D74D1}" type="datetimeFigureOut">
              <a:rPr lang="ru-RU" smtClean="0"/>
              <a:pPr/>
              <a:t>18.12.2014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6E32BC0-448C-49E7-B038-39A1E68BF57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2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12" Type="http://schemas.openxmlformats.org/officeDocument/2006/relationships/diagramColors" Target="../diagrams/colors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11" Type="http://schemas.openxmlformats.org/officeDocument/2006/relationships/diagramQuickStyle" Target="../diagrams/quickStyle1.xml"/><Relationship Id="rId5" Type="http://schemas.openxmlformats.org/officeDocument/2006/relationships/image" Target="../media/image8.jpeg"/><Relationship Id="rId15" Type="http://schemas.microsoft.com/office/2007/relationships/diagramDrawing" Target="../diagrams/drawing1.xml"/><Relationship Id="rId10" Type="http://schemas.openxmlformats.org/officeDocument/2006/relationships/diagramLayout" Target="../diagrams/layout1.xml"/><Relationship Id="rId4" Type="http://schemas.openxmlformats.org/officeDocument/2006/relationships/image" Target="../media/image7.jpeg"/><Relationship Id="rId9" Type="http://schemas.openxmlformats.org/officeDocument/2006/relationships/diagramData" Target="../diagrams/data1.xml"/><Relationship Id="rId14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13" Type="http://schemas.openxmlformats.org/officeDocument/2006/relationships/image" Target="../media/image35.jpeg"/><Relationship Id="rId3" Type="http://schemas.openxmlformats.org/officeDocument/2006/relationships/image" Target="../media/image25.png"/><Relationship Id="rId7" Type="http://schemas.openxmlformats.org/officeDocument/2006/relationships/image" Target="../media/image29.jpeg"/><Relationship Id="rId12" Type="http://schemas.openxmlformats.org/officeDocument/2006/relationships/image" Target="../media/image34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11" Type="http://schemas.openxmlformats.org/officeDocument/2006/relationships/image" Target="../media/image33.jpeg"/><Relationship Id="rId5" Type="http://schemas.openxmlformats.org/officeDocument/2006/relationships/image" Target="../media/image27.jpeg"/><Relationship Id="rId10" Type="http://schemas.openxmlformats.org/officeDocument/2006/relationships/image" Target="../media/image32.jpeg"/><Relationship Id="rId4" Type="http://schemas.openxmlformats.org/officeDocument/2006/relationships/image" Target="../media/image26.jpeg"/><Relationship Id="rId9" Type="http://schemas.openxmlformats.org/officeDocument/2006/relationships/image" Target="../media/image3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5.jpeg"/><Relationship Id="rId7" Type="http://schemas.openxmlformats.org/officeDocument/2006/relationships/image" Target="../media/image4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2.jpeg"/><Relationship Id="rId4" Type="http://schemas.openxmlformats.org/officeDocument/2006/relationships/image" Target="../media/image7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7" Type="http://schemas.openxmlformats.org/officeDocument/2006/relationships/image" Target="../media/image85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jpeg"/><Relationship Id="rId5" Type="http://schemas.openxmlformats.org/officeDocument/2006/relationships/image" Target="../media/image83.png"/><Relationship Id="rId4" Type="http://schemas.openxmlformats.org/officeDocument/2006/relationships/image" Target="../media/image82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5FCD1FE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636" t="12115" r="5333" b="6588"/>
          <a:stretch/>
        </p:blipFill>
        <p:spPr bwMode="auto">
          <a:xfrm>
            <a:off x="-103249" y="0"/>
            <a:ext cx="1689020" cy="157048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C:\Users\ПК\Desktop\IMG_085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19268" y="3635828"/>
            <a:ext cx="9146024" cy="32221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253805" y="107007"/>
            <a:ext cx="748883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n w="11430"/>
                <a:solidFill>
                  <a:schemeClr val="tx1">
                    <a:lumMod val="9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Государственное  бюджетное  образовательное учреждение </a:t>
            </a:r>
          </a:p>
          <a:p>
            <a:pPr algn="ctr"/>
            <a:r>
              <a:rPr lang="ru-RU" sz="2000" b="1" dirty="0" smtClean="0">
                <a:ln w="11430"/>
                <a:solidFill>
                  <a:schemeClr val="tx1">
                    <a:lumMod val="9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Республики Мордовия</a:t>
            </a:r>
          </a:p>
          <a:p>
            <a:pPr algn="ctr"/>
            <a:r>
              <a:rPr lang="ru-RU" sz="2000" b="1" dirty="0" smtClean="0">
                <a:ln w="11430"/>
                <a:solidFill>
                  <a:schemeClr val="tx1">
                    <a:lumMod val="9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среднего профессионального образования (ССУЗ)</a:t>
            </a:r>
            <a:br>
              <a:rPr lang="ru-RU" sz="2000" b="1" dirty="0" smtClean="0">
                <a:ln w="11430"/>
                <a:solidFill>
                  <a:schemeClr val="tx1">
                    <a:lumMod val="9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000" b="1" dirty="0" smtClean="0">
                <a:ln w="11430"/>
                <a:solidFill>
                  <a:schemeClr val="tx1">
                    <a:lumMod val="9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«Краснослободский аграрный техникум»</a:t>
            </a:r>
            <a:r>
              <a:rPr lang="ru-RU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b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6" name="Picture 2" descr="C:\Users\ПК\Desktop\DSC01045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1560" y="1584335"/>
            <a:ext cx="7884368" cy="277090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09870" y="4581128"/>
            <a:ext cx="8131077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«Повышение эффективности практико-ориентированных форм обучения в подготовке конкурентоспособных специалистов».</a:t>
            </a:r>
          </a:p>
          <a:p>
            <a:pPr algn="ctr"/>
            <a:endParaRPr lang="ru-RU" sz="2800" i="1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ru-RU" sz="24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Интякова</a:t>
            </a:r>
            <a:r>
              <a:rPr lang="ru-RU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А.П. заместитель директора по учебной работе</a:t>
            </a:r>
            <a:endParaRPr lang="ru-RU" sz="24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8565866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 descr="C:\Users\ПК\Desktop\IMG_0850.JPG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-1808"/>
          <a:stretch/>
        </p:blipFill>
        <p:spPr bwMode="auto">
          <a:xfrm>
            <a:off x="-19268" y="-166256"/>
            <a:ext cx="9163268" cy="702425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ПК\Desktop\конкурс\sector85862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 flipH="1">
            <a:off x="195999" y="83136"/>
            <a:ext cx="2950726" cy="292653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/>
        </p:spPr>
      </p:pic>
      <p:pic>
        <p:nvPicPr>
          <p:cNvPr id="9" name="Picture 2" descr="C:\Users\ПК\Desktop\102SSCAM\SDC1418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1777" y="3933056"/>
            <a:ext cx="3767440" cy="28255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ПК\Desktop\DSC0217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6391" y="0"/>
            <a:ext cx="1640959" cy="24655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ПК\Desktop\Фото Калявин\Без имени_0003_0001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104648" y="111130"/>
            <a:ext cx="3983400" cy="209361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/>
        </p:spPr>
      </p:pic>
      <p:pic>
        <p:nvPicPr>
          <p:cNvPr id="11" name="Picture 6" descr="SSL2149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34" y="3008214"/>
            <a:ext cx="2403183" cy="148986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SSL2620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48129" y="2220237"/>
            <a:ext cx="2339919" cy="1754642"/>
          </a:xfrm>
          <a:prstGeom prst="roundRect">
            <a:avLst/>
          </a:prstGeom>
          <a:noFill/>
          <a:ln>
            <a:solidFill>
              <a:schemeClr val="bg2">
                <a:lumMod val="60000"/>
                <a:lumOff val="40000"/>
              </a:schemeClr>
            </a:solidFill>
          </a:ln>
        </p:spPr>
      </p:pic>
      <p:graphicFrame>
        <p:nvGraphicFramePr>
          <p:cNvPr id="6" name="Схема 5"/>
          <p:cNvGraphicFramePr/>
          <p:nvPr>
            <p:extLst>
              <p:ext uri="{D42A27DB-BD31-4B8C-83A1-F6EECF244321}">
                <p14:modId xmlns="" xmlns:p14="http://schemas.microsoft.com/office/powerpoint/2010/main" val="511345946"/>
              </p:ext>
            </p:extLst>
          </p:nvPr>
        </p:nvGraphicFramePr>
        <p:xfrm>
          <a:off x="1835696" y="836712"/>
          <a:ext cx="5904656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10" y="4437112"/>
            <a:ext cx="3095015" cy="23215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5" name="Picture 2" descr="F:\SSL24919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6725" y="4653136"/>
            <a:ext cx="2169002" cy="16267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0064496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C:\Users\ПК\Desktop\IMG_085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-1808"/>
          <a:stretch/>
        </p:blipFill>
        <p:spPr bwMode="auto">
          <a:xfrm>
            <a:off x="-19268" y="-166256"/>
            <a:ext cx="9163268" cy="702425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3941" name="Picture 5" descr="IMG_192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645" y="860679"/>
            <a:ext cx="3419475" cy="2565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3942" name="Picture 6" descr="IMG_192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159911"/>
            <a:ext cx="2843808" cy="21325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3943" name="Picture 7" descr="IMG_192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391" y="4201882"/>
            <a:ext cx="2830139" cy="21237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3945" name="Picture 9" descr="IMG_192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6129" y="876618"/>
            <a:ext cx="3419872" cy="25653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3946" name="Picture 10" descr="IMG_191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2365" y="2355825"/>
            <a:ext cx="2852969" cy="21405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3948" name="Picture 12" descr="IMG_192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0709" y="4606620"/>
            <a:ext cx="2796283" cy="20984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39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14290"/>
            <a:ext cx="9144000" cy="699513"/>
          </a:xfrm>
        </p:spPr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/>
              </a:rPr>
              <a:t>Студенты  осваивают современные технологии </a:t>
            </a:r>
            <a:r>
              <a:rPr lang="ru-RU" sz="3200" dirty="0" smtClean="0">
                <a:ln/>
                <a:solidFill>
                  <a:schemeClr val="accent2">
                    <a:lumMod val="75000"/>
                  </a:schemeClr>
                </a:solidFill>
                <a:effectLst/>
              </a:rPr>
              <a:t/>
            </a:r>
            <a:br>
              <a:rPr lang="ru-RU" sz="3200" dirty="0" smtClean="0">
                <a:ln/>
                <a:solidFill>
                  <a:schemeClr val="accent2">
                    <a:lumMod val="75000"/>
                  </a:schemeClr>
                </a:solidFill>
                <a:effectLst/>
              </a:rPr>
            </a:br>
            <a:endParaRPr lang="ru-RU" sz="3200" dirty="0">
              <a:ln/>
              <a:solidFill>
                <a:schemeClr val="accent2">
                  <a:lumMod val="7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640303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ПК\Desktop\IMG_085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-1808"/>
          <a:stretch/>
        </p:blipFill>
        <p:spPr bwMode="auto">
          <a:xfrm>
            <a:off x="-19268" y="-166256"/>
            <a:ext cx="9163268" cy="702425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solidFill>
              <a:srgbClr val="FFC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Модель </a:t>
            </a:r>
            <a:br>
              <a:rPr lang="ru-RU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</a:br>
            <a:r>
              <a:rPr lang="ru-RU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конкурентоспособного специалиста</a:t>
            </a:r>
            <a:endParaRPr lang="ru-RU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500034" y="1785926"/>
            <a:ext cx="8072494" cy="4357718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txBody>
          <a:bodyPr vert="horz" anchor="ctr">
            <a:normAutofit fontScale="975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+mn-lt"/>
                <a:ea typeface="+mj-ea"/>
                <a:cs typeface="+mj-cs"/>
              </a:rPr>
              <a:t>· Профессиональная</a:t>
            </a:r>
            <a:r>
              <a:rPr kumimoji="0" lang="ru-RU" sz="3600" b="1" i="0" u="none" strike="noStrike" kern="1200" cap="none" spc="0" normalizeH="0" noProof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+mn-lt"/>
                <a:ea typeface="+mj-ea"/>
                <a:cs typeface="+mj-cs"/>
              </a:rPr>
              <a:t> компетентность;</a:t>
            </a:r>
          </a:p>
          <a:p>
            <a:pPr lvl="0" algn="ctr">
              <a:spcBef>
                <a:spcPct val="0"/>
              </a:spcBef>
            </a:pPr>
            <a:r>
              <a:rPr lang="ru-RU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· </a:t>
            </a:r>
            <a:r>
              <a:rPr lang="ru-RU" sz="3600" b="1" baseline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+mj-ea"/>
                <a:cs typeface="+mj-cs"/>
              </a:rPr>
              <a:t>Научное мировоззрение;</a:t>
            </a:r>
          </a:p>
          <a:p>
            <a:pPr lvl="0" algn="ctr">
              <a:spcBef>
                <a:spcPct val="0"/>
              </a:spcBef>
            </a:pPr>
            <a:r>
              <a:rPr lang="ru-RU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· </a:t>
            </a:r>
            <a:r>
              <a:rPr kumimoji="0" lang="ru-RU" sz="3600" b="1" i="0" u="none" strike="noStrike" kern="1200" cap="none" spc="0" normalizeH="0" noProof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+mn-lt"/>
                <a:ea typeface="+mj-ea"/>
                <a:cs typeface="+mj-cs"/>
              </a:rPr>
              <a:t>Высокая нравственная культура;</a:t>
            </a:r>
          </a:p>
          <a:p>
            <a:pPr lvl="0" algn="ctr">
              <a:spcBef>
                <a:spcPct val="0"/>
              </a:spcBef>
            </a:pPr>
            <a:r>
              <a:rPr lang="ru-RU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· </a:t>
            </a:r>
            <a:r>
              <a:rPr lang="ru-RU" sz="3600" b="1" baseline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+mj-ea"/>
                <a:cs typeface="+mj-cs"/>
              </a:rPr>
              <a:t>Креативность;</a:t>
            </a:r>
          </a:p>
          <a:p>
            <a:pPr lvl="0" algn="ctr">
              <a:spcBef>
                <a:spcPct val="0"/>
              </a:spcBef>
            </a:pPr>
            <a:r>
              <a:rPr lang="ru-RU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· </a:t>
            </a:r>
            <a:r>
              <a:rPr lang="ru-RU" sz="3600" b="1" baseline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+mj-ea"/>
                <a:cs typeface="+mj-cs"/>
              </a:rPr>
              <a:t>Стремление</a:t>
            </a:r>
            <a:r>
              <a:rPr lang="ru-RU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+mj-ea"/>
                <a:cs typeface="+mj-cs"/>
              </a:rPr>
              <a:t> к саморазвитию;</a:t>
            </a:r>
          </a:p>
          <a:p>
            <a:pPr lvl="0" algn="ctr">
              <a:spcBef>
                <a:spcPct val="0"/>
              </a:spcBef>
            </a:pPr>
            <a:r>
              <a:rPr lang="ru-RU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· </a:t>
            </a:r>
            <a:r>
              <a:rPr kumimoji="0" lang="ru-RU" sz="3600" b="1" i="0" u="none" strike="noStrike" kern="1200" cap="none" spc="0" normalizeH="0" baseline="0" noProof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+mn-lt"/>
                <a:ea typeface="+mj-ea"/>
                <a:cs typeface="+mj-cs"/>
              </a:rPr>
              <a:t>Ведущие</a:t>
            </a:r>
            <a:r>
              <a:rPr kumimoji="0" lang="ru-RU" sz="3600" b="1" i="0" u="none" strike="noStrike" kern="1200" cap="none" spc="0" normalizeH="0" noProof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+mn-lt"/>
                <a:ea typeface="+mj-ea"/>
                <a:cs typeface="+mj-cs"/>
              </a:rPr>
              <a:t> здоровый образ жизни.</a:t>
            </a:r>
            <a:endParaRPr kumimoji="0" lang="ru-RU" sz="3600" b="1" i="0" u="none" strike="noStrike" kern="1200" cap="none" spc="0" normalizeH="0" baseline="0" noProof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 descr="C:\Users\ПК\Desktop\IMG_085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-1808"/>
          <a:stretch/>
        </p:blipFill>
        <p:spPr bwMode="auto">
          <a:xfrm>
            <a:off x="-19268" y="-166256"/>
            <a:ext cx="9163268" cy="702425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0" y="427038"/>
            <a:ext cx="8839200" cy="1143000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vert="horz" anchor="ctr">
            <a:normAutofit fontScale="67500" lnSpcReduction="2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100" b="1" i="0" u="none" strike="noStrike" kern="1200" cap="none" spc="0" normalizeH="0" baseline="0" noProof="0" dirty="0" smtClean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+mn-lt"/>
                <a:ea typeface="+mj-ea"/>
                <a:cs typeface="+mj-cs"/>
              </a:rPr>
              <a:t>Реализация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100" b="1" i="0" u="none" strike="noStrike" kern="1200" cap="none" spc="0" normalizeH="0" baseline="0" noProof="0" dirty="0" smtClean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+mn-lt"/>
                <a:ea typeface="+mj-ea"/>
                <a:cs typeface="+mj-cs"/>
              </a:rPr>
              <a:t> практико-ориентированных форм </a:t>
            </a:r>
            <a:r>
              <a:rPr kumimoji="0" lang="ru-RU" sz="4100" b="1" i="0" u="none" strike="noStrike" kern="1200" cap="none" spc="0" normalizeH="0" baseline="0" noProof="0" dirty="0" err="1" smtClean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+mn-lt"/>
                <a:ea typeface="+mj-ea"/>
                <a:cs typeface="+mj-cs"/>
              </a:rPr>
              <a:t>существляется</a:t>
            </a:r>
            <a:r>
              <a:rPr lang="ru-RU" sz="4100" b="1" dirty="0" smtClean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+mj-ea"/>
                <a:cs typeface="+mj-cs"/>
              </a:rPr>
              <a:t> через:</a:t>
            </a:r>
            <a:endParaRPr kumimoji="0" lang="ru-RU" sz="4100" b="1" i="0" u="none" strike="noStrike" kern="1200" cap="none" spc="0" normalizeH="0" baseline="0" noProof="0" dirty="0">
              <a:ln w="1905"/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0" y="1714488"/>
            <a:ext cx="8839200" cy="2286016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txBody>
          <a:bodyPr vert="horz" anchor="ctr">
            <a:normAutofit fontScale="82500" lnSpcReduction="2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100" b="1" dirty="0" smtClean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+mj-ea"/>
                <a:cs typeface="+mj-cs"/>
              </a:rPr>
              <a:t>- Личностную ориентацию обучения путём трёх видов учебной деятельности: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4100" b="1" dirty="0" smtClean="0">
              <a:ln w="1905"/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900" b="1" i="0" u="none" strike="noStrike" kern="1200" cap="none" spc="0" normalizeH="0" baseline="0" noProof="0" dirty="0" smtClean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+mn-lt"/>
                <a:ea typeface="+mj-ea"/>
                <a:cs typeface="+mj-cs"/>
              </a:rPr>
              <a:t>·Познавательной,</a:t>
            </a:r>
          </a:p>
          <a:p>
            <a:pPr lvl="0" algn="ctr">
              <a:spcBef>
                <a:spcPct val="0"/>
              </a:spcBef>
            </a:pPr>
            <a:r>
              <a:rPr lang="ru-RU" sz="2900" b="1" dirty="0" smtClean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· </a:t>
            </a:r>
            <a:r>
              <a:rPr lang="ru-RU" sz="2900" b="1" dirty="0" smtClean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+mj-ea"/>
                <a:cs typeface="+mj-cs"/>
              </a:rPr>
              <a:t>Информационно-коммуникативной,</a:t>
            </a:r>
          </a:p>
          <a:p>
            <a:pPr lvl="0" algn="ctr">
              <a:spcBef>
                <a:spcPct val="0"/>
              </a:spcBef>
            </a:pPr>
            <a:r>
              <a:rPr lang="ru-RU" sz="2900" b="1" dirty="0" smtClean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· </a:t>
            </a:r>
            <a:r>
              <a:rPr kumimoji="0" lang="ru-RU" sz="2900" b="1" i="0" u="none" strike="noStrike" kern="1200" cap="none" spc="0" normalizeH="0" baseline="0" noProof="0" dirty="0" smtClean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+mn-lt"/>
                <a:ea typeface="+mj-ea"/>
                <a:cs typeface="+mj-cs"/>
              </a:rPr>
              <a:t>Рефлексивной;</a:t>
            </a:r>
            <a:endParaRPr kumimoji="0" lang="ru-RU" sz="2900" b="1" i="0" u="none" strike="noStrike" kern="1200" cap="none" spc="0" normalizeH="0" baseline="0" noProof="0" dirty="0">
              <a:ln w="1905"/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0" y="4286256"/>
            <a:ext cx="8839200" cy="1285884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txBody>
          <a:bodyPr vert="horz" anchor="ctr">
            <a:normAutofit fontScale="975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500" b="1" dirty="0" smtClean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+mj-ea"/>
                <a:cs typeface="+mj-cs"/>
              </a:rPr>
              <a:t>- Технологическое обучение;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4100" b="1" dirty="0" smtClean="0">
              <a:ln w="1905"/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ea typeface="+mj-ea"/>
              <a:cs typeface="+mj-cs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0" y="5715016"/>
            <a:ext cx="8991600" cy="1009656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txBody>
          <a:bodyPr vert="horz" anchor="ctr">
            <a:normAutofit fontScale="90000" lnSpcReduction="1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3500" b="1" dirty="0" smtClean="0">
              <a:ln w="1905"/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500" b="1" dirty="0" smtClean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+mj-ea"/>
                <a:cs typeface="+mj-cs"/>
              </a:rPr>
              <a:t>- Практическое обучение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4100" b="1" dirty="0" smtClean="0">
              <a:ln w="1905"/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ea typeface="+mj-ea"/>
              <a:cs typeface="+mj-cs"/>
            </a:endParaRP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ПК\Desktop\презентации и фото\Татьяна Викторовна\SDC1414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25" y="30772"/>
            <a:ext cx="3974311" cy="298073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F:\102SSCAM\SDC1371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021087" y="-16716"/>
            <a:ext cx="3888013" cy="347994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6" descr="F:\102SSCAM\SDC1377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787106" y="3522453"/>
            <a:ext cx="4355976" cy="333549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SSL2443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04246"/>
            <a:ext cx="4355133" cy="326635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55576" y="2642411"/>
            <a:ext cx="7493456" cy="1641630"/>
          </a:xfrm>
        </p:spPr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/>
                <a:solidFill>
                  <a:schemeClr val="tx1">
                    <a:lumMod val="95000"/>
                  </a:schemeClr>
                </a:solidFill>
                <a:effectLst/>
              </a:rPr>
              <a:t>Студенты развивают профессиональные компетенции в кабинетах и лабораториях специальностей</a:t>
            </a:r>
            <a:endParaRPr lang="ru-RU" sz="2400" b="1" dirty="0">
              <a:ln/>
              <a:solidFill>
                <a:schemeClr val="tx1">
                  <a:lumMod val="9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344168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ПК\Desktop\IMG_08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1" y="-11158"/>
            <a:ext cx="9167178" cy="68470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4440" name="Picture 8"/>
          <p:cNvPicPr>
            <a:picLocks noChangeAspect="1" noChangeArrowheads="1"/>
          </p:cNvPicPr>
          <p:nvPr/>
        </p:nvPicPr>
        <p:blipFill rotWithShape="1">
          <a:blip r:embed="rId3" cstate="print">
            <a:lum bright="18000" contrast="12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724579" y="1010367"/>
            <a:ext cx="3419421" cy="24145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4438" name="Picture 6" descr="F4D54974"/>
          <p:cNvPicPr>
            <a:picLocks noChangeAspect="1" noChangeArrowheads="1"/>
          </p:cNvPicPr>
          <p:nvPr/>
        </p:nvPicPr>
        <p:blipFill rotWithShape="1">
          <a:blip r:embed="rId4" cstate="print">
            <a:lum bright="12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297613" y="35469"/>
            <a:ext cx="2846387" cy="11529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4436" name="Picture 4" descr="627358A6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707686" y="1714298"/>
            <a:ext cx="2164520" cy="15265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4445" name="Picture 13" descr="SSL2185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7116" y="35469"/>
            <a:ext cx="2519362" cy="15906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1" descr="SSL2450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193" y="1661061"/>
            <a:ext cx="2063568" cy="15472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0" descr="SSL24484"/>
          <p:cNvPicPr>
            <a:picLocks noChangeAspect="1" noChangeArrowheads="1"/>
          </p:cNvPicPr>
          <p:nvPr/>
        </p:nvPicPr>
        <p:blipFill>
          <a:blip r:embed="rId8" cstate="print">
            <a:lum bright="12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38605"/>
            <a:ext cx="2693259" cy="201939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ПК\Desktop\DSC02033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416372" y="4902902"/>
            <a:ext cx="2608867" cy="18908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SSL2467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428" y="3208344"/>
            <a:ext cx="2226212" cy="155609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SSL24530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061"/>
            <a:ext cx="2230856" cy="15899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 descr="SSL2444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5479" y="3469609"/>
            <a:ext cx="1910651" cy="143329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7" descr="SSL24465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4790" y="3986391"/>
            <a:ext cx="3451736" cy="25892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68227" y="41552"/>
            <a:ext cx="17359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i="1" dirty="0" smtClean="0"/>
              <a:t>Лаборатории</a:t>
            </a:r>
            <a:endParaRPr lang="ru-RU" sz="20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601814" y="6156012"/>
            <a:ext cx="23762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/>
              <a:t>Мастерские</a:t>
            </a:r>
            <a:endParaRPr lang="ru-RU" sz="20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027056" y="2871548"/>
            <a:ext cx="18485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i="1" dirty="0" smtClean="0"/>
              <a:t>Опытное поле</a:t>
            </a:r>
            <a:endParaRPr lang="ru-RU" sz="2000" b="1" dirty="0"/>
          </a:p>
        </p:txBody>
      </p:sp>
    </p:spTree>
    <p:extLst>
      <p:ext uri="{BB962C8B-B14F-4D97-AF65-F5344CB8AC3E}">
        <p14:creationId xmlns="" xmlns:p14="http://schemas.microsoft.com/office/powerpoint/2010/main" val="16660970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85" name="Picture 5" descr="SSL2017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910" y="3954400"/>
            <a:ext cx="3905558" cy="268327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76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85813" y="0"/>
            <a:ext cx="8358187" cy="785813"/>
          </a:xfrm>
        </p:spPr>
        <p:txBody>
          <a:bodyPr>
            <a:normAutofit/>
          </a:bodyPr>
          <a:lstStyle/>
          <a:p>
            <a:r>
              <a:rPr lang="ru-RU" sz="3600" i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 компьютерных кабинетах</a:t>
            </a:r>
          </a:p>
        </p:txBody>
      </p:sp>
      <p:pic>
        <p:nvPicPr>
          <p:cNvPr id="3074" name="Picture 2" descr="C:\Users\ПК\Desktop\DSC0249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596" y="4034904"/>
            <a:ext cx="3922729" cy="26088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77" name="Picture 1" descr="C:\Users\Admin\Desktop\1DGEpgfamX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28860" y="857232"/>
            <a:ext cx="4429156" cy="29585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6250985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0" y="320675"/>
            <a:ext cx="7524327" cy="375639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52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>
              <a:defRPr/>
            </a:pPr>
            <a:r>
              <a:rPr lang="ru-RU" sz="4600" b="1" i="1" dirty="0" smtClean="0"/>
              <a:t>Библиотека</a:t>
            </a:r>
            <a:br>
              <a:rPr lang="ru-RU" sz="4600" b="1" i="1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 smtClean="0"/>
          </a:p>
          <a:p>
            <a:pPr algn="r">
              <a:defRPr/>
            </a:pPr>
            <a:endParaRPr lang="ru-RU" sz="2800" dirty="0"/>
          </a:p>
          <a:p>
            <a:pPr algn="r">
              <a:defRPr/>
            </a:pPr>
            <a:endParaRPr lang="ru-RU" sz="2800" dirty="0" smtClean="0"/>
          </a:p>
          <a:p>
            <a:pPr algn="r">
              <a:defRPr/>
            </a:pPr>
            <a:endParaRPr lang="ru-RU" sz="2800" dirty="0"/>
          </a:p>
          <a:p>
            <a:pPr algn="r">
              <a:defRPr/>
            </a:pPr>
            <a:endParaRPr lang="ru-RU" sz="2800" dirty="0" smtClean="0"/>
          </a:p>
          <a:p>
            <a:pPr algn="r">
              <a:defRPr/>
            </a:pPr>
            <a:endParaRPr lang="ru-RU" sz="2800" dirty="0"/>
          </a:p>
          <a:p>
            <a:pPr algn="r">
              <a:defRPr/>
            </a:pP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4600" b="1" i="1" dirty="0" smtClean="0"/>
              <a:t>Читальный зал</a:t>
            </a:r>
            <a:br>
              <a:rPr lang="ru-RU" sz="4600" b="1" i="1" dirty="0" smtClean="0"/>
            </a:br>
            <a:r>
              <a:rPr lang="ru-RU" sz="3800" dirty="0" smtClean="0"/>
              <a:t/>
            </a:r>
            <a:br>
              <a:rPr lang="ru-RU" sz="3800" dirty="0" smtClean="0"/>
            </a:br>
            <a:endParaRPr lang="ru-RU" sz="3800" dirty="0"/>
          </a:p>
        </p:txBody>
      </p:sp>
      <p:pic>
        <p:nvPicPr>
          <p:cNvPr id="5" name="Picture 6" descr="SSL2452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67975" y="3753541"/>
            <a:ext cx="5040560" cy="27758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2" descr="F:\SSL2980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75" y="3873037"/>
            <a:ext cx="3382533" cy="25369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8" name="Picture 2" descr="F:\SSL2980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-1"/>
          <a:stretch/>
        </p:blipFill>
        <p:spPr bwMode="auto">
          <a:xfrm>
            <a:off x="5643570" y="714356"/>
            <a:ext cx="3310651" cy="22322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23553" name="Picture 1" descr="C:\Users\Admin\Desktop\Hww0mt6qn5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58" y="428604"/>
            <a:ext cx="4381488" cy="29130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="" xmlns:p14="http://schemas.microsoft.com/office/powerpoint/2010/main" val="36106069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C:\Users\ПК\Desktop\IMG_085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-1808"/>
          <a:stretch/>
        </p:blipFill>
        <p:spPr bwMode="auto">
          <a:xfrm>
            <a:off x="-19268" y="-166256"/>
            <a:ext cx="9163268" cy="702425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3" descr="SSL23910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903" t="11784"/>
          <a:stretch/>
        </p:blipFill>
        <p:spPr bwMode="auto">
          <a:xfrm flipH="1">
            <a:off x="4908375" y="3652427"/>
            <a:ext cx="4104454" cy="3077949"/>
          </a:xfrm>
          <a:prstGeom prst="ellipse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9" name="Picture 3" descr="C:\Users\ПК\Desktop\презентации и фото\Татьяна Викторовна\SDC1415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22" y="3473943"/>
            <a:ext cx="4375486" cy="328161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C:\Users\ПК\Desktop\Фото Калявин\Без имени_0003_0001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409" r="40227" b="52273"/>
          <a:stretch/>
        </p:blipFill>
        <p:spPr bwMode="auto">
          <a:xfrm>
            <a:off x="4589006" y="138738"/>
            <a:ext cx="4308592" cy="27363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8" name="Picture 2" descr="H:\DSC02497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35" y="136212"/>
            <a:ext cx="4229273" cy="28126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3385708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ПК\Desktop\IMG_085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23178" y="3629891"/>
            <a:ext cx="9167178" cy="322810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331640" y="476672"/>
            <a:ext cx="6768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FF00"/>
                </a:solidFill>
              </a:rPr>
              <a:t>Целевая контрактная подготовка</a:t>
            </a:r>
            <a:endParaRPr lang="ru-RU" sz="3200" b="1" dirty="0">
              <a:solidFill>
                <a:srgbClr val="FFFF00"/>
              </a:solidFill>
            </a:endParaRPr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928662" y="1397000"/>
          <a:ext cx="7429552" cy="48180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214546" y="3143248"/>
            <a:ext cx="1643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C00000"/>
                </a:solidFill>
              </a:rPr>
              <a:t>40 %</a:t>
            </a:r>
            <a:endParaRPr lang="ru-RU" sz="4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224439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Documents and Settings\Wayne  Rooney\Рабочий стол\Фото.разн\Студенты в пол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07063" y="50363438"/>
            <a:ext cx="22982237" cy="1538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Group 92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605391206"/>
              </p:ext>
            </p:extLst>
          </p:nvPr>
        </p:nvGraphicFramePr>
        <p:xfrm>
          <a:off x="395536" y="969573"/>
          <a:ext cx="8478688" cy="5771795"/>
        </p:xfrm>
        <a:graphic>
          <a:graphicData uri="http://schemas.openxmlformats.org/drawingml/2006/table">
            <a:tbl>
              <a:tblPr/>
              <a:tblGrid>
                <a:gridCol w="2592288"/>
                <a:gridCol w="5886400"/>
              </a:tblGrid>
              <a:tr h="5585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charset="0"/>
                        </a:rPr>
                        <a:t>Уровни социального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charset="0"/>
                        </a:rPr>
                        <a:t>партнерства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charset="0"/>
                        </a:rPr>
                        <a:t>Субъекты социального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charset="0"/>
                        </a:rPr>
                        <a:t>партнерства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2393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charset="0"/>
                        </a:rPr>
                        <a:t>Федеральный уровень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charset="0"/>
                        </a:rPr>
                        <a:t>Министерство образования  </a:t>
                      </a: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charset="0"/>
                        </a:rPr>
                        <a:t>и науки  РФ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23633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charset="0"/>
                        </a:rPr>
                        <a:t>Республиканский уровень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charset="0"/>
                        </a:rPr>
                        <a:t>-  Министерство образования РМ;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charset="0"/>
                        </a:rPr>
                        <a:t>-  Министерство сельского хозяйства и продовольствия РМ;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charset="0"/>
                        </a:rPr>
                        <a:t>-  Совет директоров ССУЗов РМ;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charset="0"/>
                        </a:rPr>
                        <a:t>-  Государственный комитет по труду и занятости населения;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charset="0"/>
                        </a:rPr>
                        <a:t>-  Международный центр практического обучения;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charset="0"/>
                        </a:rPr>
                        <a:t>-  Управления образования муниципальных районов РМ;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charset="0"/>
                        </a:rPr>
                        <a:t>-  Управления по работе по работе с отраслями АПК и ЛПХ  РМ;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charset="0"/>
                        </a:rPr>
                        <a:t>-  заводы;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charset="0"/>
                        </a:rPr>
                        <a:t>-  Тепличные комбинаты;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charset="0"/>
                        </a:rPr>
                        <a:t>-  ВУЗы;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charset="0"/>
                        </a:rPr>
                        <a:t>-  </a:t>
                      </a:r>
                      <a:r>
                        <a:rPr kumimoji="0" lang="ru-RU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charset="0"/>
                        </a:rPr>
                        <a:t>ССУЗы</a:t>
                      </a: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charset="0"/>
                        </a:rPr>
                        <a:t>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charset="0"/>
                        </a:rPr>
                        <a:t>-  Молодежный центр, Штаб ССО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20343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charset="0"/>
                        </a:rPr>
                        <a:t>Муниципальный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charset="0"/>
                        </a:rPr>
                        <a:t>уровень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charset="0"/>
                        </a:rPr>
                        <a:t>-  Управление образования муниципальных районов;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charset="0"/>
                        </a:rPr>
                        <a:t>-  Управление по работе с отраслями АПК и ЛПХ 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charset="0"/>
                        </a:rPr>
                        <a:t>-  сельскохозяйственные предприятия муниципальных районов;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charset="0"/>
                        </a:rPr>
                        <a:t>-  центры занятости населения;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charset="0"/>
                        </a:rPr>
                        <a:t>-  Гостехнадзор;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charset="0"/>
                        </a:rPr>
                        <a:t>-  ГИБДД;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charset="0"/>
                        </a:rPr>
                        <a:t>-  школы муниципальных районов;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charset="0"/>
                        </a:rPr>
                        <a:t>-  молодежный центр;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charset="0"/>
                        </a:rPr>
                        <a:t>-  ОВД;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charset="0"/>
                        </a:rPr>
                        <a:t>-  прокуратура;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charset="0"/>
                        </a:rPr>
                        <a:t>-  военкомат;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5333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charset="0"/>
                        </a:rPr>
                        <a:t>Уровень образовательного учреждения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charset="0"/>
                        </a:rPr>
                        <a:t>учебное хозяйство техникума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sp>
        <p:nvSpPr>
          <p:cNvPr id="6167" name="Прямоугольник 3"/>
          <p:cNvSpPr>
            <a:spLocks noChangeArrowheads="1"/>
          </p:cNvSpPr>
          <p:nvPr/>
        </p:nvSpPr>
        <p:spPr bwMode="auto">
          <a:xfrm>
            <a:off x="467544" y="116633"/>
            <a:ext cx="8136904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Структура системы социального партнерства</a:t>
            </a:r>
            <a:br>
              <a:rPr lang="ru-RU" b="1" dirty="0"/>
            </a:br>
            <a:r>
              <a:rPr lang="ru-RU" b="1" dirty="0" smtClean="0"/>
              <a:t>ГБОУ РМ СПО (ССУЗ) </a:t>
            </a:r>
            <a:r>
              <a:rPr lang="ru-RU" b="1" dirty="0"/>
              <a:t>«Краснослободский аграрный  </a:t>
            </a:r>
            <a:r>
              <a:rPr lang="ru-RU" b="1" dirty="0" smtClean="0"/>
              <a:t>техникум</a:t>
            </a:r>
            <a:r>
              <a:rPr lang="ru-RU" sz="2000" b="1" dirty="0" smtClean="0"/>
              <a:t>»</a:t>
            </a:r>
          </a:p>
        </p:txBody>
      </p:sp>
    </p:spTree>
    <p:extLst>
      <p:ext uri="{BB962C8B-B14F-4D97-AF65-F5344CB8AC3E}">
        <p14:creationId xmlns="" xmlns:p14="http://schemas.microsoft.com/office/powerpoint/2010/main" val="894435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ПК\Desktop\IMG_08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178" y="10910"/>
            <a:ext cx="9167178" cy="68470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55576" y="188640"/>
            <a:ext cx="842749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Прохождение </a:t>
            </a:r>
          </a:p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учебной и производственной практик на базе передовых сельскохозяйственных предприятий </a:t>
            </a:r>
          </a:p>
          <a:p>
            <a:pPr algn="ctr"/>
            <a:endParaRPr lang="ru-RU" sz="3200" b="1" dirty="0">
              <a:solidFill>
                <a:schemeClr val="accent2">
                  <a:lumMod val="75000"/>
                </a:schemeClr>
              </a:solidFill>
            </a:endParaRPr>
          </a:p>
          <a:p>
            <a:pPr algn="just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           </a:t>
            </a:r>
            <a:r>
              <a:rPr lang="ru-RU" sz="2400" b="1" dirty="0" smtClean="0"/>
              <a:t>ООО «Селищенское»</a:t>
            </a:r>
          </a:p>
          <a:p>
            <a:pPr algn="just"/>
            <a:endParaRPr lang="ru-RU" sz="24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just"/>
            <a:endParaRPr lang="ru-RU" sz="3200" b="1" dirty="0">
              <a:solidFill>
                <a:schemeClr val="accent2">
                  <a:lumMod val="75000"/>
                </a:schemeClr>
              </a:solidFill>
            </a:endParaRPr>
          </a:p>
          <a:p>
            <a:pPr algn="just"/>
            <a:endParaRPr lang="ru-RU" sz="32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just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				</a:t>
            </a:r>
            <a:r>
              <a:rPr lang="ru-RU" sz="2400" b="1" dirty="0" smtClean="0"/>
              <a:t>СХАП «Свободный труд»</a:t>
            </a:r>
          </a:p>
          <a:p>
            <a:pPr algn="just"/>
            <a:endParaRPr lang="ru-RU" sz="3200" b="1" dirty="0"/>
          </a:p>
          <a:p>
            <a:pPr algn="just"/>
            <a:endParaRPr lang="ru-RU" sz="3200" b="1" dirty="0" smtClean="0"/>
          </a:p>
          <a:p>
            <a:pPr algn="just"/>
            <a:endParaRPr lang="ru-RU" sz="3200" b="1" dirty="0"/>
          </a:p>
          <a:p>
            <a:pPr algn="just"/>
            <a:r>
              <a:rPr lang="ru-RU" sz="2400" b="1" dirty="0" smtClean="0"/>
              <a:t>ООО «АПО Мокша»</a:t>
            </a:r>
            <a:endParaRPr lang="ru-RU" sz="2400" b="1" dirty="0"/>
          </a:p>
        </p:txBody>
      </p:sp>
      <p:pic>
        <p:nvPicPr>
          <p:cNvPr id="5122" name="Picture 2" descr="C:\Users\ПК\Desktop\1629_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1641" y="4221088"/>
            <a:ext cx="3502721" cy="2335147"/>
          </a:xfrm>
          <a:prstGeom prst="rect">
            <a:avLst/>
          </a:prstGeom>
          <a:noFill/>
          <a:ln w="28575">
            <a:solidFill>
              <a:srgbClr val="FFC00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IMG_006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5503986" y="1408830"/>
            <a:ext cx="2446866" cy="1932405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pic>
        <p:nvPicPr>
          <p:cNvPr id="6" name="Picture 4" descr="IMG_005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14952" y="2441670"/>
            <a:ext cx="2564316" cy="1923434"/>
          </a:xfrm>
          <a:prstGeom prst="rect">
            <a:avLst/>
          </a:prstGeom>
          <a:noFill/>
          <a:ln w="28575">
            <a:solidFill>
              <a:srgbClr val="FFC000"/>
            </a:solidFill>
            <a:miter lim="800000"/>
            <a:headEnd/>
            <a:tailEnd/>
          </a:ln>
        </p:spPr>
      </p:pic>
      <p:sp>
        <p:nvSpPr>
          <p:cNvPr id="9" name="Стрелка вправо 8"/>
          <p:cNvSpPr/>
          <p:nvPr/>
        </p:nvSpPr>
        <p:spPr>
          <a:xfrm>
            <a:off x="3779268" y="5158165"/>
            <a:ext cx="468052" cy="5396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 flipH="1">
            <a:off x="3843162" y="3322029"/>
            <a:ext cx="472388" cy="5396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>
            <a:off x="4935811" y="1647442"/>
            <a:ext cx="468052" cy="5396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8037952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C:\Users\ПК\Desktop\IMG_085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-1808"/>
          <a:stretch/>
        </p:blipFill>
        <p:spPr bwMode="auto">
          <a:xfrm>
            <a:off x="-19268" y="-166256"/>
            <a:ext cx="9163268" cy="702425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47385" y="116632"/>
            <a:ext cx="8429961" cy="120032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ГБОУ РМ СПО (ССУЗ) </a:t>
            </a:r>
          </a:p>
          <a:p>
            <a:pPr algn="ctr"/>
            <a:r>
              <a:rPr lang="ru-RU" sz="24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«Краснослободский аграрный техникум»</a:t>
            </a:r>
          </a:p>
          <a:p>
            <a:pPr algn="ctr"/>
            <a:r>
              <a:rPr lang="ru-RU" sz="24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ведёт подготовку по специальностям:</a:t>
            </a:r>
            <a:endParaRPr lang="ru-RU" sz="2400" b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7158" y="1428736"/>
            <a:ext cx="8358246" cy="538609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</a:rPr>
              <a:t>«Агрономия»;</a:t>
            </a:r>
          </a:p>
          <a:p>
            <a:pPr algn="ctr"/>
            <a:endParaRPr lang="ru-RU" sz="2400" b="1" i="1" dirty="0" smtClean="0">
              <a:solidFill>
                <a:srgbClr val="002060"/>
              </a:solidFill>
            </a:endParaRPr>
          </a:p>
          <a:p>
            <a:pPr algn="ctr"/>
            <a:r>
              <a:rPr lang="ru-RU" sz="2400" b="1" i="1" dirty="0" smtClean="0">
                <a:solidFill>
                  <a:srgbClr val="002060"/>
                </a:solidFill>
              </a:rPr>
              <a:t>«Механизация сельского хозяйства»;</a:t>
            </a:r>
          </a:p>
          <a:p>
            <a:pPr algn="ctr"/>
            <a:endParaRPr lang="ru-RU" sz="2400" b="1" i="1" dirty="0" smtClean="0">
              <a:solidFill>
                <a:srgbClr val="002060"/>
              </a:solidFill>
            </a:endParaRPr>
          </a:p>
          <a:p>
            <a:pPr algn="ctr"/>
            <a:r>
              <a:rPr lang="ru-RU" sz="2400" b="1" i="1" dirty="0" smtClean="0">
                <a:solidFill>
                  <a:srgbClr val="002060"/>
                </a:solidFill>
              </a:rPr>
              <a:t>«Электрификация и автоматизация сельского хозяйства»;</a:t>
            </a:r>
          </a:p>
          <a:p>
            <a:pPr algn="ctr"/>
            <a:r>
              <a:rPr lang="ru-RU" sz="2400" b="1" i="1" dirty="0" smtClean="0">
                <a:solidFill>
                  <a:srgbClr val="002060"/>
                </a:solidFill>
              </a:rPr>
              <a:t> </a:t>
            </a:r>
          </a:p>
          <a:p>
            <a:pPr algn="ctr"/>
            <a:r>
              <a:rPr lang="ru-RU" sz="2400" b="1" i="1" dirty="0" smtClean="0">
                <a:solidFill>
                  <a:srgbClr val="002060"/>
                </a:solidFill>
              </a:rPr>
              <a:t>«Ветеринария»;</a:t>
            </a:r>
          </a:p>
          <a:p>
            <a:pPr algn="ctr"/>
            <a:endParaRPr lang="ru-RU" sz="2400" b="1" i="1" dirty="0" smtClean="0">
              <a:solidFill>
                <a:srgbClr val="002060"/>
              </a:solidFill>
            </a:endParaRPr>
          </a:p>
          <a:p>
            <a:pPr algn="ctr"/>
            <a:r>
              <a:rPr lang="ru-RU" sz="2400" b="1" i="1" dirty="0" smtClean="0">
                <a:solidFill>
                  <a:srgbClr val="002060"/>
                </a:solidFill>
              </a:rPr>
              <a:t>«Зоотехния»;</a:t>
            </a:r>
          </a:p>
          <a:p>
            <a:pPr algn="ctr"/>
            <a:endParaRPr lang="ru-RU" sz="2400" b="1" i="1" dirty="0" smtClean="0">
              <a:solidFill>
                <a:srgbClr val="002060"/>
              </a:solidFill>
            </a:endParaRPr>
          </a:p>
          <a:p>
            <a:pPr algn="ctr"/>
            <a:r>
              <a:rPr lang="ru-RU" sz="2400" b="1" i="1" dirty="0" smtClean="0">
                <a:solidFill>
                  <a:srgbClr val="002060"/>
                </a:solidFill>
              </a:rPr>
              <a:t>«Экономика и бухгалтерский учёт (по отраслям)»</a:t>
            </a:r>
          </a:p>
          <a:p>
            <a:pPr algn="ctr"/>
            <a:endParaRPr lang="ru-RU" sz="2000" b="1" i="1" dirty="0" smtClean="0">
              <a:solidFill>
                <a:srgbClr val="002060"/>
              </a:solidFill>
            </a:endParaRPr>
          </a:p>
          <a:p>
            <a:pPr algn="ctr"/>
            <a:endParaRPr lang="ru-RU" sz="2000" b="1" i="1" dirty="0" smtClean="0">
              <a:solidFill>
                <a:srgbClr val="002060"/>
              </a:solidFill>
            </a:endParaRPr>
          </a:p>
          <a:p>
            <a:pPr algn="ctr"/>
            <a:endParaRPr lang="ru-RU" sz="2000" b="1" i="1" dirty="0" smtClean="0">
              <a:solidFill>
                <a:srgbClr val="002060"/>
              </a:solidFill>
            </a:endParaRPr>
          </a:p>
          <a:p>
            <a:pPr algn="ctr"/>
            <a:endParaRPr lang="ru-RU" sz="20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806507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8136904" cy="63094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10000"/>
                  </a:schemeClr>
                </a:solidFill>
              </a:rPr>
              <a:t>Дополнительные рабочие профессии:</a:t>
            </a:r>
          </a:p>
          <a:p>
            <a:pPr algn="ctr"/>
            <a:endParaRPr lang="ru-RU" sz="2800" b="1" dirty="0" smtClean="0">
              <a:solidFill>
                <a:schemeClr val="tx2">
                  <a:lumMod val="10000"/>
                </a:schemeClr>
              </a:solidFill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ru-RU" sz="2000" b="1" i="1" dirty="0" smtClean="0">
                <a:solidFill>
                  <a:schemeClr val="tx2">
                    <a:lumMod val="10000"/>
                  </a:schemeClr>
                </a:solidFill>
              </a:rPr>
              <a:t>Тракторист-машинист сельскохозяйственного производства;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2000" b="1" i="1" dirty="0" smtClean="0">
                <a:solidFill>
                  <a:schemeClr val="tx2">
                    <a:lumMod val="10000"/>
                  </a:schemeClr>
                </a:solidFill>
              </a:rPr>
              <a:t>Водитель автомобиля категории «В», «С»;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2000" b="1" i="1" dirty="0" smtClean="0">
                <a:solidFill>
                  <a:schemeClr val="tx2">
                    <a:lumMod val="10000"/>
                  </a:schemeClr>
                </a:solidFill>
              </a:rPr>
              <a:t>Лаборант химического анализа;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2000" b="1" i="1" dirty="0" smtClean="0">
                <a:solidFill>
                  <a:schemeClr val="tx2">
                    <a:lumMod val="10000"/>
                  </a:schemeClr>
                </a:solidFill>
              </a:rPr>
              <a:t>Оператор электронно-вычислительных машин;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2000" b="1" i="1" dirty="0" smtClean="0">
                <a:solidFill>
                  <a:schemeClr val="tx2">
                    <a:lumMod val="10000"/>
                  </a:schemeClr>
                </a:solidFill>
              </a:rPr>
              <a:t>Рабочий зеленого хозяйства;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2000" b="1" i="1" dirty="0" smtClean="0">
                <a:solidFill>
                  <a:schemeClr val="tx2">
                    <a:lumMod val="10000"/>
                  </a:schemeClr>
                </a:solidFill>
              </a:rPr>
              <a:t>Электромонтер по обслуживанию электроустановок;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2000" b="1" i="1" dirty="0" smtClean="0">
                <a:solidFill>
                  <a:schemeClr val="tx2">
                    <a:lumMod val="10000"/>
                  </a:schemeClr>
                </a:solidFill>
              </a:rPr>
              <a:t>Электромонтер по ремонту воздушных линий электропередач;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2000" b="1" i="1" dirty="0" smtClean="0">
                <a:solidFill>
                  <a:schemeClr val="tx2">
                    <a:lumMod val="10000"/>
                  </a:schemeClr>
                </a:solidFill>
              </a:rPr>
              <a:t>Электросварщик ручной сварки;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2000" b="1" i="1" dirty="0" smtClean="0">
                <a:solidFill>
                  <a:schemeClr val="tx2">
                    <a:lumMod val="10000"/>
                  </a:schemeClr>
                </a:solidFill>
              </a:rPr>
              <a:t>Кассир;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2000" b="1" i="1" dirty="0" smtClean="0">
                <a:solidFill>
                  <a:schemeClr val="tx2">
                    <a:lumMod val="10000"/>
                  </a:schemeClr>
                </a:solidFill>
              </a:rPr>
              <a:t>Электромонтер по ремонту и обслуживанию электрооборудования;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2000" b="1" i="1" dirty="0" smtClean="0">
                <a:solidFill>
                  <a:schemeClr val="tx2">
                    <a:lumMod val="10000"/>
                  </a:schemeClr>
                </a:solidFill>
              </a:rPr>
              <a:t>Овощевод;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2000" b="1" i="1" dirty="0" smtClean="0">
                <a:solidFill>
                  <a:schemeClr val="tx2">
                    <a:lumMod val="10000"/>
                  </a:schemeClr>
                </a:solidFill>
              </a:rPr>
              <a:t>Техник по искусственному осеменению </a:t>
            </a:r>
          </a:p>
          <a:p>
            <a:r>
              <a:rPr lang="ru-RU" sz="2000" b="1" i="1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sz="2000" b="1" i="1" dirty="0" smtClean="0">
                <a:solidFill>
                  <a:schemeClr val="tx2">
                    <a:lumMod val="10000"/>
                  </a:schemeClr>
                </a:solidFill>
              </a:rPr>
              <a:t>     животных.</a:t>
            </a:r>
          </a:p>
          <a:p>
            <a:pPr marL="457200" indent="-457200" algn="ctr">
              <a:buFont typeface="Arial" pitchFamily="34" charset="0"/>
              <a:buChar char="•"/>
            </a:pPr>
            <a:endParaRPr lang="ru-RU" sz="2800" b="1" dirty="0"/>
          </a:p>
        </p:txBody>
      </p:sp>
      <p:pic>
        <p:nvPicPr>
          <p:cNvPr id="1026" name="Picture 2" descr="C:\Users\ПК\Desktop\Фото Калявин\Без имени_0005_0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4560" y="4951272"/>
            <a:ext cx="2211828" cy="16588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" name="Picture 2" descr="C:\Users\user\Desktop\1210201029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 rot="21118875">
            <a:off x="7537625" y="92013"/>
            <a:ext cx="1465243" cy="20836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Users\user\Desktop\12102010294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 rot="647403">
            <a:off x="7146588" y="1853330"/>
            <a:ext cx="1978074" cy="14588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ПК\Desktop\img23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3229" y="3515967"/>
            <a:ext cx="1834489" cy="13615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0892179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ПК\Desktop\красные дипломы\SDC1570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428728" y="928670"/>
            <a:ext cx="6644597" cy="36750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ПК\Desktop\красные дипломы\SDC1570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636015" y="4056832"/>
            <a:ext cx="4065219" cy="256126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03646" y="219998"/>
            <a:ext cx="66445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Работа  государственной  экзаменационной комиссии </a:t>
            </a:r>
            <a:endParaRPr lang="ru-RU" sz="2000" b="1" dirty="0"/>
          </a:p>
        </p:txBody>
      </p:sp>
    </p:spTree>
    <p:extLst>
      <p:ext uri="{BB962C8B-B14F-4D97-AF65-F5344CB8AC3E}">
        <p14:creationId xmlns="" xmlns:p14="http://schemas.microsoft.com/office/powerpoint/2010/main" val="516649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42910" y="285728"/>
            <a:ext cx="7696200" cy="66357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900" i="1" dirty="0" smtClean="0">
                <a:solidFill>
                  <a:srgbClr val="FFFF00"/>
                </a:solidFill>
              </a:rPr>
              <a:t>Встреча выпускников </a:t>
            </a:r>
            <a:br>
              <a:rPr lang="ru-RU" sz="2900" i="1" dirty="0" smtClean="0">
                <a:solidFill>
                  <a:srgbClr val="FFFF00"/>
                </a:solidFill>
              </a:rPr>
            </a:br>
            <a:r>
              <a:rPr lang="ru-RU" sz="2900" i="1" dirty="0" smtClean="0">
                <a:solidFill>
                  <a:srgbClr val="FFFF00"/>
                </a:solidFill>
              </a:rPr>
              <a:t>«Земля отцов – наша земля»</a:t>
            </a:r>
          </a:p>
        </p:txBody>
      </p:sp>
      <p:pic>
        <p:nvPicPr>
          <p:cNvPr id="21507" name="Picture 4" descr="7643278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2719" y="33327"/>
            <a:ext cx="8782050" cy="42227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3" descr="C:\Users\ПК\Desktop\IMG_085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19268" y="3635828"/>
            <a:ext cx="9146024" cy="32221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F8AFED24"/>
          <p:cNvPicPr>
            <a:picLocks noChangeAspect="1" noChangeArrowheads="1"/>
          </p:cNvPicPr>
          <p:nvPr/>
        </p:nvPicPr>
        <p:blipFill>
          <a:blip r:embed="rId4">
            <a:lum bright="-12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86834" y="4070687"/>
            <a:ext cx="3474317" cy="23524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7" descr="IMG_002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068960"/>
            <a:ext cx="3024336" cy="24911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6" name="Picture 5" descr="IMG_000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2" y="3212976"/>
            <a:ext cx="3326312" cy="17453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Прямоугольник 1"/>
          <p:cNvSpPr/>
          <p:nvPr/>
        </p:nvSpPr>
        <p:spPr>
          <a:xfrm>
            <a:off x="2258850" y="6227058"/>
            <a:ext cx="4330289" cy="52322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2800" b="1" cap="all" dirty="0">
                <a:ln/>
                <a:solidFill>
                  <a:srgbClr val="FFC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Хлеб всему голова!</a:t>
            </a:r>
          </a:p>
        </p:txBody>
      </p:sp>
    </p:spTree>
    <p:extLst>
      <p:ext uri="{BB962C8B-B14F-4D97-AF65-F5344CB8AC3E}">
        <p14:creationId xmlns="" xmlns:p14="http://schemas.microsoft.com/office/powerpoint/2010/main" val="75703887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ПК\Desktop\IMG_08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178" y="10910"/>
            <a:ext cx="9167178" cy="68470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08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600200" y="333375"/>
            <a:ext cx="7543800" cy="914400"/>
          </a:xfrm>
        </p:spPr>
        <p:txBody>
          <a:bodyPr>
            <a:noAutofit/>
          </a:bodyPr>
          <a:lstStyle/>
          <a:p>
            <a:pPr algn="ctr"/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Встреча выпускников</a:t>
            </a:r>
            <a:br>
              <a:rPr lang="ru-RU" sz="28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с 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руководителями сельхозпредприятий</a:t>
            </a:r>
            <a:endParaRPr lang="ru-RU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0900" name="Picture 4" descr="SSL2470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987" y="1844824"/>
            <a:ext cx="7632848" cy="46784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08029794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0"/>
            <a:ext cx="86439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Arial Black" pitchFamily="34" charset="0"/>
              </a:rPr>
              <a:t>Центр практической подготовки студентов (на базе Ромодановской МТС)</a:t>
            </a:r>
            <a:endParaRPr lang="ru-RU" sz="2400" b="1" dirty="0">
              <a:solidFill>
                <a:srgbClr val="002060"/>
              </a:solidFill>
              <a:latin typeface="Arial Black" pitchFamily="34" charset="0"/>
            </a:endParaRPr>
          </a:p>
        </p:txBody>
      </p:sp>
      <p:pic>
        <p:nvPicPr>
          <p:cNvPr id="14337" name="Picture 1" descr="C:\Users\Admin\Desktop\Den-polya-VolgogradAgro-2013_jdgallerylarg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142984"/>
            <a:ext cx="4051298" cy="26988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338" name="Picture 2" descr="C:\Users\Admin\Desktop\1374652018_2-3.jpg"/>
          <p:cNvPicPr>
            <a:picLocks noChangeAspect="1" noChangeArrowheads="1"/>
          </p:cNvPicPr>
          <p:nvPr/>
        </p:nvPicPr>
        <p:blipFill>
          <a:blip r:embed="rId3"/>
          <a:srcRect t="7265"/>
          <a:stretch>
            <a:fillRect/>
          </a:stretch>
        </p:blipFill>
        <p:spPr bwMode="auto">
          <a:xfrm>
            <a:off x="4714875" y="1142984"/>
            <a:ext cx="3950475" cy="25717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5" descr="IMG_192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8" y="4000504"/>
            <a:ext cx="3929090" cy="29477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2" descr="IMG_192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2" y="3909401"/>
            <a:ext cx="3929090" cy="29485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ПК\Desktop\Фото\DSCN049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291968" y="517254"/>
            <a:ext cx="4662264" cy="30197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ПК\Desktop\Фото\15798932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765" y="332656"/>
            <a:ext cx="4076452" cy="230074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ПК\Desktop\Фото\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28868"/>
            <a:ext cx="2998741" cy="244417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ПК\Desktop\Фото\1293300370_0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7255" y="4557535"/>
            <a:ext cx="3410737" cy="226814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87990" y="25122"/>
            <a:ext cx="68560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Учебное занятие  на ООО «Автозавод  ГАЗ»</a:t>
            </a:r>
          </a:p>
          <a:p>
            <a:pPr algn="ctr"/>
            <a:r>
              <a:rPr lang="ru-RU" sz="2000" b="1" dirty="0" smtClean="0"/>
              <a:t> г. Нижний Новгород</a:t>
            </a:r>
          </a:p>
        </p:txBody>
      </p:sp>
      <p:pic>
        <p:nvPicPr>
          <p:cNvPr id="7" name="Picture 2" descr="F:\IMG_0039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745990" y="3677545"/>
            <a:ext cx="4248472" cy="29983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159430" y="5986154"/>
            <a:ext cx="49845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/>
              <a:t>Учебное занятие на ОАО «МордовАгроМАш»</a:t>
            </a:r>
          </a:p>
          <a:p>
            <a:pPr algn="ctr"/>
            <a:r>
              <a:rPr lang="ru-RU" b="1" dirty="0" smtClean="0"/>
              <a:t>г. Саранск</a:t>
            </a:r>
            <a:endParaRPr lang="ru-RU" b="1" dirty="0"/>
          </a:p>
        </p:txBody>
      </p:sp>
    </p:spTree>
    <p:extLst>
      <p:ext uri="{BB962C8B-B14F-4D97-AF65-F5344CB8AC3E}">
        <p14:creationId xmlns="" xmlns:p14="http://schemas.microsoft.com/office/powerpoint/2010/main" val="9929567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4"/>
          <p:cNvSpPr>
            <a:spLocks noGrp="1"/>
          </p:cNvSpPr>
          <p:nvPr>
            <p:ph type="title"/>
          </p:nvPr>
        </p:nvSpPr>
        <p:spPr>
          <a:xfrm>
            <a:off x="3023320" y="130596"/>
            <a:ext cx="6120680" cy="795032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Учебное занятие</a:t>
            </a:r>
            <a:r>
              <a:rPr lang="ru-RU" sz="2000" b="1" dirty="0" smtClean="0">
                <a:solidFill>
                  <a:schemeClr val="tx1"/>
                </a:solidFill>
              </a:rPr>
              <a:t> на предприятии </a:t>
            </a:r>
            <a:r>
              <a:rPr lang="ru-RU" sz="2000" dirty="0" smtClean="0">
                <a:solidFill>
                  <a:schemeClr val="tx1"/>
                </a:solidFill>
              </a:rPr>
              <a:t>«Э</a:t>
            </a:r>
            <a:r>
              <a:rPr lang="ru-RU" sz="2000" b="1" dirty="0" smtClean="0">
                <a:solidFill>
                  <a:schemeClr val="tx1"/>
                </a:solidFill>
              </a:rPr>
              <a:t>лектрические сети»</a:t>
            </a:r>
          </a:p>
        </p:txBody>
      </p:sp>
      <p:pic>
        <p:nvPicPr>
          <p:cNvPr id="28675" name="Picture 4" descr="21208 087"/>
          <p:cNvPicPr>
            <a:picLocks noChangeAspect="1" noChangeArrowheads="1"/>
          </p:cNvPicPr>
          <p:nvPr/>
        </p:nvPicPr>
        <p:blipFill>
          <a:blip r:embed="rId2" cstate="print">
            <a:lum contrast="18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764704"/>
            <a:ext cx="4427984" cy="325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6" name="Picture 4" descr="21208 098"/>
          <p:cNvPicPr>
            <a:picLocks noChangeAspect="1" noChangeArrowheads="1"/>
          </p:cNvPicPr>
          <p:nvPr/>
        </p:nvPicPr>
        <p:blipFill>
          <a:blip r:embed="rId3">
            <a:lum bright="6000" contrast="12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4242" y="3455959"/>
            <a:ext cx="3942214" cy="29576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940152" y="960474"/>
            <a:ext cx="2088232" cy="26216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 descr="C:\Users\ПК\Desktop\DSC02059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23528" y="4073494"/>
            <a:ext cx="3867689" cy="23400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5734230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ПК\Desktop\IMG_085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19268" y="3635828"/>
            <a:ext cx="9146024" cy="32221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1172" name="Picture 4" descr="F6B09A9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648322"/>
            <a:ext cx="3473280" cy="22392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91173" name="Picture 5" descr="86AB47D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5076056" y="648321"/>
            <a:ext cx="3473728" cy="22392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extBox 1"/>
          <p:cNvSpPr txBox="1"/>
          <p:nvPr/>
        </p:nvSpPr>
        <p:spPr>
          <a:xfrm>
            <a:off x="323850" y="97493"/>
            <a:ext cx="8435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Учебное занятие на  ГУП «Тепличное» г. Саранск</a:t>
            </a:r>
            <a:endParaRPr lang="ru-RU" sz="2400" b="1" dirty="0"/>
          </a:p>
        </p:txBody>
      </p:sp>
      <p:pic>
        <p:nvPicPr>
          <p:cNvPr id="6" name="Picture 4" descr="4855A29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83568" y="3635828"/>
            <a:ext cx="4824536" cy="316825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5856106" y="4019625"/>
            <a:ext cx="268131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/>
              <a:t>Учебное занятие</a:t>
            </a:r>
            <a:r>
              <a:rPr lang="ru-RU" sz="2400" b="1" dirty="0" smtClean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на элеваторе </a:t>
            </a:r>
          </a:p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г. Ковылкино</a:t>
            </a:r>
            <a:endParaRPr lang="ru-RU" sz="2400" b="1" dirty="0"/>
          </a:p>
        </p:txBody>
      </p:sp>
    </p:spTree>
    <p:extLst>
      <p:ext uri="{BB962C8B-B14F-4D97-AF65-F5344CB8AC3E}">
        <p14:creationId xmlns="" xmlns:p14="http://schemas.microsoft.com/office/powerpoint/2010/main" val="16320486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285728"/>
            <a:ext cx="8572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Студенческие  сельскохозяйственные отряды</a:t>
            </a:r>
            <a:endParaRPr lang="ru-RU" sz="2800" b="1" dirty="0"/>
          </a:p>
        </p:txBody>
      </p:sp>
      <p:pic>
        <p:nvPicPr>
          <p:cNvPr id="48130" name="Picture 2" descr="D:\Данные с рабочего стола\ТО и ремонт (печать)\Документы\Ятайкин Г.В\IMG_484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000108"/>
            <a:ext cx="3714776" cy="2786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8131" name="Picture 3" descr="D:\Данные с рабочего стола\ТО и ремонт (печать)\Документы\Ятайкин Г.В\RWkDe8xmhic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000108"/>
            <a:ext cx="4071966" cy="27112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8132" name="Picture 4" descr="C:\Users\Admin\Desktop\z_b4f2cc9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4000504"/>
            <a:ext cx="3542745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8133" name="Picture 5" descr="D:\Данные с рабочего стола\ТО и ремонт (печать)\Документы\Ятайкин Г.В\IMG_4868.jpg"/>
          <p:cNvPicPr>
            <a:picLocks noChangeAspect="1" noChangeArrowheads="1"/>
          </p:cNvPicPr>
          <p:nvPr/>
        </p:nvPicPr>
        <p:blipFill>
          <a:blip r:embed="rId5" cstate="print"/>
          <a:srcRect t="6667" b="6667"/>
          <a:stretch>
            <a:fillRect/>
          </a:stretch>
        </p:blipFill>
        <p:spPr bwMode="auto">
          <a:xfrm>
            <a:off x="4500562" y="3857628"/>
            <a:ext cx="4286280" cy="27860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спорт\bg_pic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144000" cy="37484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87624" y="188640"/>
            <a:ext cx="684076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400" b="1" dirty="0" smtClean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Наша гордость:</a:t>
            </a:r>
            <a:endParaRPr lang="ru-RU" sz="4400" b="1" dirty="0">
              <a:ln w="11430"/>
              <a:solidFill>
                <a:srgbClr val="FFC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5720" y="933301"/>
            <a:ext cx="8569161" cy="592469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cap="all" dirty="0" smtClean="0">
                <a:ln w="0"/>
                <a:solidFill>
                  <a:srgbClr val="00B050"/>
                </a:solidFill>
                <a:effectLst>
                  <a:reflection blurRad="12700" stA="50000" endPos="50000" dist="5000" dir="5400000" sy="-100000" rotWithShape="0"/>
                </a:effectLst>
              </a:rPr>
              <a:t>Главы администраций муниципальных районов республики </a:t>
            </a:r>
            <a:r>
              <a:rPr lang="ru-RU" sz="2400" b="1" cap="all" dirty="0" err="1" smtClean="0">
                <a:ln w="0"/>
                <a:solidFill>
                  <a:srgbClr val="00B050"/>
                </a:solidFill>
                <a:effectLst>
                  <a:reflection blurRad="12700" stA="50000" endPos="50000" dist="5000" dir="5400000" sy="-100000" rotWithShape="0"/>
                </a:effectLst>
              </a:rPr>
              <a:t>мордовия</a:t>
            </a:r>
            <a:r>
              <a:rPr lang="ru-RU" sz="2400" b="1" cap="all" dirty="0" smtClean="0">
                <a:ln w="0"/>
                <a:solidFill>
                  <a:srgbClr val="00B050"/>
                </a:solidFill>
                <a:effectLst>
                  <a:reflection blurRad="12700" stA="50000" endPos="50000" dist="5000" dir="5400000" sy="-100000" rotWithShape="0"/>
                </a:effectLst>
              </a:rPr>
              <a:t> :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1400" b="1" cap="all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       </a:t>
            </a:r>
            <a:r>
              <a:rPr lang="ru-RU" sz="1400" b="1" cap="all" dirty="0" err="1" smtClean="0">
                <a:ln w="0"/>
                <a:solidFill>
                  <a:schemeClr val="tx2">
                    <a:lumMod val="1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Старошайговского</a:t>
            </a:r>
            <a:r>
              <a:rPr lang="ru-RU" sz="1400" b="1" cap="all" dirty="0" smtClean="0">
                <a:ln w="0"/>
                <a:solidFill>
                  <a:schemeClr val="tx2">
                    <a:lumMod val="1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района – 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1400" b="1" cap="all" dirty="0" smtClean="0">
                <a:ln w="0"/>
                <a:solidFill>
                  <a:schemeClr val="tx2">
                    <a:lumMod val="1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      Мухин Геннадий Александрович</a:t>
            </a:r>
          </a:p>
          <a:p>
            <a:pPr algn="ctr"/>
            <a:endParaRPr lang="ru-RU" sz="2400" b="1" cap="all" dirty="0" smtClean="0">
              <a:ln w="0"/>
              <a:solidFill>
                <a:schemeClr val="tx2">
                  <a:lumMod val="10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1400" b="1" cap="all" dirty="0" smtClean="0">
                <a:ln w="0"/>
                <a:solidFill>
                  <a:schemeClr val="tx2">
                    <a:lumMod val="1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 </a:t>
            </a:r>
            <a:r>
              <a:rPr lang="ru-RU" sz="1400" b="1" cap="all" dirty="0" err="1" smtClean="0">
                <a:ln w="0"/>
                <a:solidFill>
                  <a:schemeClr val="tx2">
                    <a:lumMod val="1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Ковылкинского</a:t>
            </a:r>
            <a:r>
              <a:rPr lang="ru-RU" sz="1400" b="1" cap="all" dirty="0" smtClean="0">
                <a:ln w="0"/>
                <a:solidFill>
                  <a:schemeClr val="tx2">
                    <a:lumMod val="1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района –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1400" b="1" cap="all" dirty="0" smtClean="0">
                <a:ln w="0"/>
                <a:solidFill>
                  <a:schemeClr val="tx2">
                    <a:lumMod val="1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ru-RU" sz="1400" b="1" cap="all" dirty="0" err="1" smtClean="0">
                <a:ln w="0"/>
                <a:solidFill>
                  <a:schemeClr val="tx2">
                    <a:lumMod val="1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Ташкин</a:t>
            </a:r>
            <a:r>
              <a:rPr lang="ru-RU" sz="1400" b="1" cap="all" dirty="0" smtClean="0">
                <a:ln w="0"/>
                <a:solidFill>
                  <a:schemeClr val="tx2">
                    <a:lumMod val="1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Виктор Иванович</a:t>
            </a:r>
            <a:endParaRPr lang="ru-RU" sz="2400" b="1" cap="all" dirty="0" smtClean="0">
              <a:ln w="0"/>
              <a:solidFill>
                <a:schemeClr val="tx2">
                  <a:lumMod val="10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endParaRPr lang="ru-RU" sz="2400" b="1" cap="all" dirty="0" smtClean="0">
              <a:ln w="0"/>
              <a:solidFill>
                <a:schemeClr val="tx2">
                  <a:lumMod val="10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1400" b="1" cap="all" dirty="0" smtClean="0">
                <a:ln w="0"/>
                <a:solidFill>
                  <a:schemeClr val="tx2">
                    <a:lumMod val="1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 </a:t>
            </a:r>
            <a:r>
              <a:rPr lang="ru-RU" sz="1400" b="1" cap="all" dirty="0" err="1" smtClean="0">
                <a:ln w="0"/>
                <a:solidFill>
                  <a:schemeClr val="tx2">
                    <a:lumMod val="1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Зубово-Полянского</a:t>
            </a:r>
            <a:r>
              <a:rPr lang="ru-RU" sz="1400" b="1" cap="all" dirty="0" smtClean="0">
                <a:ln w="0"/>
                <a:solidFill>
                  <a:schemeClr val="tx2">
                    <a:lumMod val="1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района – 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1400" b="1" cap="all" dirty="0" smtClean="0">
                <a:ln w="0"/>
                <a:solidFill>
                  <a:schemeClr val="tx2">
                    <a:lumMod val="1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Сурдин Виктор Степанович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endParaRPr lang="ru-RU" sz="1400" b="1" cap="all" dirty="0" smtClean="0">
              <a:ln w="0"/>
              <a:solidFill>
                <a:schemeClr val="tx2">
                  <a:lumMod val="10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endParaRPr lang="ru-RU" sz="1400" b="1" cap="all" dirty="0" smtClean="0">
              <a:ln w="0"/>
              <a:solidFill>
                <a:schemeClr val="tx2">
                  <a:lumMod val="10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endParaRPr lang="ru-RU" sz="1400" b="1" cap="all" dirty="0" smtClean="0">
              <a:ln w="0"/>
              <a:solidFill>
                <a:schemeClr val="tx2">
                  <a:lumMod val="10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endParaRPr lang="ru-RU" sz="1400" b="1" cap="all" dirty="0" smtClean="0">
              <a:ln w="0"/>
              <a:solidFill>
                <a:schemeClr val="tx2">
                  <a:lumMod val="10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endParaRPr lang="ru-RU" sz="1400" b="1" cap="all" dirty="0" smtClean="0">
              <a:ln w="0"/>
              <a:solidFill>
                <a:schemeClr val="tx2">
                  <a:lumMod val="10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endParaRPr lang="ru-RU" sz="1400" b="1" cap="all" dirty="0">
              <a:ln w="0"/>
              <a:solidFill>
                <a:schemeClr val="accent2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1026" name="Picture 2" descr="H:\i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00034" y="1857364"/>
            <a:ext cx="1368153" cy="1285031"/>
          </a:xfrm>
          <a:prstGeom prst="roundRect">
            <a:avLst>
              <a:gd name="adj" fmla="val 16667"/>
            </a:avLst>
          </a:prstGeom>
          <a:ln>
            <a:solidFill>
              <a:srgbClr val="FFC00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H:\syrrdi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72" y="3429000"/>
            <a:ext cx="1213360" cy="1581098"/>
          </a:xfrm>
          <a:prstGeom prst="roundRect">
            <a:avLst>
              <a:gd name="adj" fmla="val 16667"/>
            </a:avLst>
          </a:prstGeom>
          <a:ln>
            <a:solidFill>
              <a:srgbClr val="FFC00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kovilkino.e-mordovia.ru/img_kov/glav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2330" y="2428868"/>
            <a:ext cx="1327015" cy="1543270"/>
          </a:xfrm>
          <a:prstGeom prst="roundRect">
            <a:avLst>
              <a:gd name="adj" fmla="val 16667"/>
            </a:avLst>
          </a:prstGeom>
          <a:ln>
            <a:solidFill>
              <a:srgbClr val="FFC00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214546" y="4857760"/>
            <a:ext cx="4929222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1400" b="1" cap="all" dirty="0" err="1" smtClean="0">
                <a:ln w="0"/>
                <a:solidFill>
                  <a:schemeClr val="tx2">
                    <a:lumMod val="1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Краснослободского</a:t>
            </a:r>
            <a:r>
              <a:rPr lang="ru-RU" sz="1400" b="1" cap="all" dirty="0" smtClean="0">
                <a:ln w="0"/>
                <a:solidFill>
                  <a:schemeClr val="tx2">
                    <a:lumMod val="1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ru-RU" sz="1400" b="1" cap="all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района</a:t>
            </a:r>
            <a:r>
              <a:rPr lang="ru-RU" sz="1400" b="1" cap="all" dirty="0" smtClean="0">
                <a:ln w="0"/>
                <a:solidFill>
                  <a:schemeClr val="tx2">
                    <a:lumMod val="1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 – 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1400" b="1" cap="all" dirty="0" err="1" smtClean="0">
                <a:ln w="0"/>
                <a:solidFill>
                  <a:schemeClr val="tx2">
                    <a:lumMod val="1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Медянкин</a:t>
            </a:r>
            <a:r>
              <a:rPr lang="ru-RU" sz="1400" b="1" cap="all" dirty="0" smtClean="0">
                <a:ln w="0"/>
                <a:solidFill>
                  <a:schemeClr val="tx2">
                    <a:lumMod val="1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ru-RU" sz="1400" b="1" cap="all" dirty="0" err="1" smtClean="0">
                <a:ln w="0"/>
                <a:solidFill>
                  <a:schemeClr val="tx2">
                    <a:lumMod val="1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юрий</a:t>
            </a:r>
            <a:r>
              <a:rPr lang="ru-RU" sz="1400" b="1" cap="all" dirty="0" smtClean="0">
                <a:ln w="0"/>
                <a:solidFill>
                  <a:schemeClr val="tx2">
                    <a:lumMod val="1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ru-RU" sz="1400" b="1" cap="all" dirty="0" err="1" smtClean="0">
                <a:ln w="0"/>
                <a:solidFill>
                  <a:schemeClr val="tx2">
                    <a:lumMod val="1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васильевич</a:t>
            </a:r>
            <a:endParaRPr lang="ru-RU" sz="1400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357422" y="6000768"/>
            <a:ext cx="4572032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1400" b="1" cap="all" dirty="0" err="1" smtClean="0">
                <a:ln w="0"/>
                <a:solidFill>
                  <a:schemeClr val="bg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Ельниковского</a:t>
            </a:r>
            <a:r>
              <a:rPr lang="ru-RU" sz="1400" b="1" cap="all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 района  – 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1400" b="1" cap="all" dirty="0" err="1" smtClean="0">
                <a:ln w="0"/>
                <a:solidFill>
                  <a:schemeClr val="bg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Бекешев</a:t>
            </a:r>
            <a:r>
              <a:rPr lang="ru-RU" sz="1400" b="1" cap="all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 </a:t>
            </a:r>
            <a:r>
              <a:rPr lang="ru-RU" sz="1400" b="1" cap="all" dirty="0" err="1" smtClean="0">
                <a:ln w="0"/>
                <a:solidFill>
                  <a:schemeClr val="bg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юрий</a:t>
            </a:r>
            <a:r>
              <a:rPr lang="ru-RU" sz="1400" b="1" cap="all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 </a:t>
            </a:r>
            <a:r>
              <a:rPr lang="ru-RU" sz="1400" b="1" cap="all" dirty="0" err="1" smtClean="0">
                <a:ln w="0"/>
                <a:solidFill>
                  <a:schemeClr val="bg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алексеевич</a:t>
            </a:r>
            <a:endParaRPr lang="ru-RU" sz="14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7106" name="Picture 2" descr="C:\Users\Admin\Desktop\документы\фото печать\DSC0593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H="1">
            <a:off x="714347" y="5284800"/>
            <a:ext cx="1143008" cy="1573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C0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7107" name="Picture 3" descr="C:\Users\Admin\Desktop\60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43768" y="4429132"/>
            <a:ext cx="1285884" cy="17144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C000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="" xmlns:p14="http://schemas.microsoft.com/office/powerpoint/2010/main" val="27010761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спорт\bg_pic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144000" cy="37484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1560" y="332656"/>
            <a:ext cx="8064896" cy="63709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all" dirty="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Учёные:</a:t>
            </a:r>
          </a:p>
          <a:p>
            <a:pPr algn="ctr"/>
            <a:endParaRPr lang="ru-RU" sz="24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/>
            <a:r>
              <a:rPr lang="ru-RU" sz="2400" b="1" cap="all" dirty="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Доктор технических наук, профессор Левцев Алексей Павлович</a:t>
            </a:r>
          </a:p>
          <a:p>
            <a:pPr algn="ctr"/>
            <a:endParaRPr lang="ru-RU" sz="2400" b="1" cap="all" dirty="0">
              <a:ln w="0"/>
              <a:solidFill>
                <a:schemeClr val="accent2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/>
            <a:r>
              <a:rPr lang="ru-RU" sz="2400" b="1" cap="all" dirty="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Кандидат технических наук, доцент Саксин Алексей Григорьевич</a:t>
            </a:r>
          </a:p>
          <a:p>
            <a:pPr algn="ctr"/>
            <a:endParaRPr lang="ru-RU" sz="2400" b="1" cap="all" dirty="0">
              <a:ln w="0"/>
              <a:solidFill>
                <a:schemeClr val="accent2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/>
            <a:r>
              <a:rPr lang="ru-RU" sz="2400" b="1" cap="all" dirty="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Кандидат технических наук </a:t>
            </a:r>
          </a:p>
          <a:p>
            <a:pPr algn="ctr"/>
            <a:r>
              <a:rPr lang="ru-RU" sz="2400" b="1" cap="all" dirty="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Кисняшкин Владимир Фёдорович</a:t>
            </a:r>
          </a:p>
          <a:p>
            <a:pPr algn="ctr"/>
            <a:endParaRPr lang="ru-RU" sz="2400" b="1" cap="all" dirty="0">
              <a:ln w="0"/>
              <a:solidFill>
                <a:schemeClr val="accent2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/>
            <a:r>
              <a:rPr lang="ru-RU" sz="2400" b="1" cap="all" dirty="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Старший научный сотрудник государственного аграрного университета им. К. А. Тимирязева Чалдышкина Анна Ивановна</a:t>
            </a:r>
          </a:p>
          <a:p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676310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F:\накл 001.jpg"/>
          <p:cNvPicPr>
            <a:picLocks noChangeAspect="1" noChangeArrowheads="1"/>
          </p:cNvPicPr>
          <p:nvPr/>
        </p:nvPicPr>
        <p:blipFill>
          <a:blip r:embed="rId2"/>
          <a:srcRect r="4044"/>
          <a:stretch>
            <a:fillRect/>
          </a:stretch>
        </p:blipFill>
        <p:spPr bwMode="auto">
          <a:xfrm>
            <a:off x="4915503" y="809596"/>
            <a:ext cx="4228497" cy="60484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9155" name="Picture 3" descr="F:\накл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400000">
            <a:off x="606680" y="321989"/>
            <a:ext cx="3786190" cy="49995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142844" y="142852"/>
            <a:ext cx="8715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ВРУЧЕНИЕ УЧЕБНОМУ ЗАВЕДЕНИЮ </a:t>
            </a:r>
          </a:p>
          <a:p>
            <a:pPr algn="ctr"/>
            <a:r>
              <a:rPr lang="ru-RU" b="1" dirty="0" smtClean="0"/>
              <a:t>ПРЕМИИ ГЛАВЫ РЕСПУБЛИКИ МОРДОВИЯ 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840</TotalTime>
  <Words>566</Words>
  <Application>Microsoft Office PowerPoint</Application>
  <PresentationFormat>Экран (4:3)</PresentationFormat>
  <Paragraphs>163</Paragraphs>
  <Slides>26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Апекс</vt:lpstr>
      <vt:lpstr>Слайд 1</vt:lpstr>
      <vt:lpstr>Слайд 2</vt:lpstr>
      <vt:lpstr>Студенты  осваивают современные технологии  </vt:lpstr>
      <vt:lpstr>Модель  конкурентоспособного специалиста</vt:lpstr>
      <vt:lpstr>Слайд 5</vt:lpstr>
      <vt:lpstr>Студенты развивают профессиональные компетенции в кабинетах и лабораториях специальностей</vt:lpstr>
      <vt:lpstr>Слайд 7</vt:lpstr>
      <vt:lpstr>В компьютерных кабинетах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Встреча выпускников  «Земля отцов – наша земля»</vt:lpstr>
      <vt:lpstr>Встреча выпускников с руководителями сельхозпредприятий</vt:lpstr>
      <vt:lpstr>Слайд 19</vt:lpstr>
      <vt:lpstr>Слайд 20</vt:lpstr>
      <vt:lpstr>Учебное занятие на предприятии «Электрические сети»</vt:lpstr>
      <vt:lpstr>Слайд 22</vt:lpstr>
      <vt:lpstr>Слайд 23</vt:lpstr>
      <vt:lpstr>Слайд 24</vt:lpstr>
      <vt:lpstr>Слайд 25</vt:lpstr>
      <vt:lpstr>Слайд 26</vt:lpstr>
    </vt:vector>
  </TitlesOfParts>
  <Company>*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ПК</dc:creator>
  <cp:lastModifiedBy>Admin</cp:lastModifiedBy>
  <cp:revision>115</cp:revision>
  <dcterms:created xsi:type="dcterms:W3CDTF">2012-08-17T05:27:35Z</dcterms:created>
  <dcterms:modified xsi:type="dcterms:W3CDTF">2014-12-18T09:49:55Z</dcterms:modified>
</cp:coreProperties>
</file>