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69" r:id="rId16"/>
    <p:sldId id="270" r:id="rId17"/>
    <p:sldId id="273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66801-E00B-4E38-8CBC-32C5353A3EDC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10176-15F7-48EB-A88E-51A724FEF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286644" cy="24289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Модернизация системы среднего профессионального образования и социально-экономическое развитие Республики Мордовия: результаты, проблемы, перспективы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286256"/>
            <a:ext cx="8997672" cy="71438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ru-RU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Н.И. </a:t>
            </a:r>
            <a:r>
              <a:rPr lang="ru-RU" sz="1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Годяева</a:t>
            </a:r>
            <a:r>
              <a:rPr lang="ru-RU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заместитель директора </a:t>
            </a:r>
          </a:p>
          <a:p>
            <a:pPr algn="l"/>
            <a:r>
              <a:rPr lang="ru-RU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 учебной работе ГБОУ РМ СПО (ССУЗ) «ТКММП»</a:t>
            </a:r>
            <a:endParaRPr lang="ru-RU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Documents and Settings\компьютер\Рабочий стол\Рисуно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2312348"/>
            <a:ext cx="7160750" cy="1973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7143800" cy="135732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Широкий круг задач, поставленных </a:t>
            </a:r>
            <a:endParaRPr lang="ru-RU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5"/>
            <a:ext cx="7286644" cy="342902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Президентом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8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дали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мощный стимул   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качественному 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изменению отрасли</a:t>
            </a:r>
          </a:p>
          <a:p>
            <a:pPr>
              <a:buNone/>
            </a:pPr>
            <a:endParaRPr lang="ru-RU" sz="18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Правительством РМ     </a:t>
            </a:r>
            <a:r>
              <a:rPr lang="ru-RU" sz="18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создали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 для социально-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экономического                                      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развития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страны и республики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Главой РМ                                    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2928926" y="1643050"/>
            <a:ext cx="428628" cy="2928958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8" y="1857364"/>
            <a:ext cx="7215206" cy="20002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Звание «Лидер СПО за развитие региональной системы образования»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142852"/>
            <a:ext cx="6929486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Общественная организация</a:t>
            </a:r>
          </a:p>
          <a:p>
            <a:pPr algn="ctr"/>
            <a:endParaRPr lang="ru-RU" sz="8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Совет директоров ССУЗ РМ</a:t>
            </a:r>
          </a:p>
          <a:p>
            <a:pPr algn="ctr"/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7286644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Совет директоров ССУЗ РМ</a:t>
            </a:r>
            <a:endParaRPr lang="ru-RU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7"/>
            <a:ext cx="7286644" cy="39290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1. Консолидирует усилия всех ССУЗ РМ в подготовке кадров</a:t>
            </a:r>
          </a:p>
          <a:p>
            <a:pPr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2. Вырабатывает перспективные направления деятельности</a:t>
            </a:r>
          </a:p>
          <a:p>
            <a:pPr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3. Выделяет передовой педагогический опыт</a:t>
            </a:r>
          </a:p>
          <a:p>
            <a:pPr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4. Сохраняет и развивает учебные заведения</a:t>
            </a: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7358082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Учебные заведения СПО РМ</a:t>
            </a:r>
            <a:endParaRPr lang="ru-RU" b="1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7286644" cy="378621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Динамично развиваются </a:t>
            </a:r>
          </a:p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Открывают новые востребованные специальности, профессии</a:t>
            </a:r>
          </a:p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Совершенствуют методики обучения </a:t>
            </a:r>
          </a:p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Используют современные педагогические технологии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6829444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Мероприятия Российского уровня-33</a:t>
            </a:r>
            <a:endParaRPr lang="ru-RU" sz="4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7286644" cy="35719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sz="10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Саранский государственный промышленно-экономический колледж</a:t>
            </a:r>
          </a:p>
          <a:p>
            <a:pPr>
              <a:buFont typeface="Wingdings" pitchFamily="2" charset="2"/>
              <a:buChar char="ü"/>
            </a:pPr>
            <a:r>
              <a:rPr lang="ru-RU" sz="10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Торбеевский колледж мясной и молочной промышленности</a:t>
            </a:r>
          </a:p>
          <a:p>
            <a:pPr>
              <a:buFont typeface="Wingdings" pitchFamily="2" charset="2"/>
              <a:buChar char="ü"/>
            </a:pPr>
            <a:r>
              <a:rPr lang="ru-RU" sz="100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Кемлянский</a:t>
            </a:r>
            <a:r>
              <a:rPr lang="ru-RU" sz="10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аграрный колледж </a:t>
            </a:r>
          </a:p>
          <a:p>
            <a:pPr>
              <a:buFont typeface="Wingdings" pitchFamily="2" charset="2"/>
              <a:buChar char="ü"/>
            </a:pPr>
            <a:r>
              <a:rPr lang="ru-RU" sz="10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Саранский медицинский колледж </a:t>
            </a:r>
          </a:p>
          <a:p>
            <a:pPr>
              <a:buFont typeface="Wingdings" pitchFamily="2" charset="2"/>
              <a:buChar char="ü"/>
            </a:pPr>
            <a:r>
              <a:rPr lang="ru-RU" sz="100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Ичалковский</a:t>
            </a:r>
            <a:r>
              <a:rPr lang="ru-RU" sz="10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педагогический колледж</a:t>
            </a:r>
          </a:p>
          <a:p>
            <a:pPr>
              <a:buFont typeface="Wingdings" pitchFamily="2" charset="2"/>
              <a:buChar char="ü"/>
            </a:pPr>
            <a:r>
              <a:rPr lang="ru-RU" sz="10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Саранский электромеханический колледж</a:t>
            </a:r>
          </a:p>
          <a:p>
            <a:pPr>
              <a:buFont typeface="Wingdings" pitchFamily="2" charset="2"/>
              <a:buChar char="ü"/>
            </a:pPr>
            <a:r>
              <a:rPr lang="ru-RU" sz="10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Саранский техникум пищевой и перерабатывающей промышленности</a:t>
            </a:r>
          </a:p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7072362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Мероприятия Приволжского федерального округа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7358082" cy="34004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Саранский техникум энергетики и электронной техники 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Темниковский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медицинский колледж 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Краснослободский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аграрный техникум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Ковылкинский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аграрно-строительный колледж 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Торбеевский колледж мясной и молочной промышленности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Социальное партнерство – 15 субъектов ПФО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286644" cy="49291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Совет директоров</a:t>
            </a:r>
          </a:p>
          <a:p>
            <a:pPr algn="ctr">
              <a:buNone/>
            </a:pPr>
            <a:endParaRPr lang="ru-RU" sz="2000" b="1" i="1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Обеспечивает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endParaRPr lang="ru-RU" sz="2000" i="1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i="1" dirty="0" smtClean="0">
                <a:latin typeface="Monotype Corsiva" pitchFamily="66" charset="0"/>
              </a:rPr>
              <a:t>           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Прозрачность</a:t>
            </a: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000" b="1" i="1" dirty="0" smtClean="0">
                <a:latin typeface="Monotype Corsiva" pitchFamily="66" charset="0"/>
              </a:rPr>
              <a:t>                                 </a:t>
            </a:r>
            <a:r>
              <a:rPr lang="ru-RU" sz="2800" b="1" i="1" dirty="0" smtClean="0">
                <a:solidFill>
                  <a:srgbClr val="00B050"/>
                </a:solidFill>
                <a:latin typeface="Monotype Corsiva" pitchFamily="66" charset="0"/>
              </a:rPr>
              <a:t>Состязательность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B050"/>
                </a:solidFill>
                <a:latin typeface="Monotype Corsiva" pitchFamily="66" charset="0"/>
              </a:rPr>
              <a:t>                                    </a:t>
            </a:r>
            <a:r>
              <a:rPr lang="ru-RU" sz="2800" b="1" i="1" dirty="0" smtClean="0">
                <a:solidFill>
                  <a:srgbClr val="0070C0"/>
                </a:solidFill>
                <a:latin typeface="Monotype Corsiva" pitchFamily="66" charset="0"/>
              </a:rPr>
              <a:t>Повышает</a:t>
            </a:r>
          </a:p>
          <a:p>
            <a:pPr algn="ctr">
              <a:buNone/>
            </a:pPr>
            <a:endParaRPr lang="ru-RU" sz="2000" i="1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sz="2000" b="1" i="1" dirty="0" smtClean="0">
                <a:solidFill>
                  <a:srgbClr val="FF0000"/>
                </a:solidFill>
                <a:latin typeface="Monotype Corsiva" pitchFamily="66" charset="0"/>
              </a:rPr>
              <a:t>  </a:t>
            </a: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Мотивацию студентов и педагогов к инновационной деятельности</a:t>
            </a:r>
            <a:endParaRPr lang="ru-RU" sz="28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71604" y="2000240"/>
            <a:ext cx="4214842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Стрелка вниз 19"/>
          <p:cNvSpPr/>
          <p:nvPr/>
        </p:nvSpPr>
        <p:spPr>
          <a:xfrm>
            <a:off x="3428992" y="3143248"/>
            <a:ext cx="428628" cy="64294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3428992" y="2071678"/>
            <a:ext cx="428628" cy="7858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1428728" y="2000240"/>
            <a:ext cx="428628" cy="35719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5572132" y="2000240"/>
            <a:ext cx="428628" cy="35719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3428992" y="1357298"/>
            <a:ext cx="428628" cy="57150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7358082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Задачи, стоящие перед системой СПО и их  реализация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9"/>
            <a:ext cx="7286644" cy="35719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Осуществлен переход к новым принципам организации профессионального образования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Сформирована сеть МФЦПК 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Осуществлен переход на обучение по                ФГОС-3, разработанные с участием работодателей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6929486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Достижения УО СПО РМ</a:t>
            </a:r>
            <a:endParaRPr lang="ru-RU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7358082" cy="38576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Уникальный опыт проведения ежегодных конкурсов  на выявление ОУ, преподавателей и мастеров ПО, активно внедряющих инновационные образовательные программы,  выдвигаемых на присуждение премии главы РМ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Отдельные  практики эффективного взаимодействия с работодателями. Реализация проекта «Поколение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Милк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      ТКММП – кампания «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Данон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» (ОАО Молочный комбинат «Саранский») Выявление и поддержка талантливой молодежи с последующим трудоустройством ( 164 тыс. руб.)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  <a:cs typeface="Times New Roman" pitchFamily="18" charset="0"/>
              </a:rPr>
              <a:t>Создание Республиканской сетевой экспериментальной  площадки  МРИО – 10 УЗ СПО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358082" cy="207167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Федеральный закон «Об образовании в РФ», закон «Об образовании в РМ»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57365"/>
            <a:ext cx="7215206" cy="314327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Monotype Corsiva" pitchFamily="66" charset="0"/>
              </a:rPr>
              <a:t>предполагают: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Концентрацию и оптимизацию ресурсов  по подготовке кадров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Усиление 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частно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- государственного партнерства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Многоканальное финансирование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358082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Что необходимо сделать ОУ СПО?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7286644" cy="378621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46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Ключевое направление:</a:t>
            </a:r>
            <a:endParaRPr lang="ru-RU" sz="4600" u="sng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dirty="0" smtClean="0"/>
              <a:t>    </a:t>
            </a:r>
            <a:r>
              <a:rPr lang="ru-RU" b="1" i="1" dirty="0" smtClean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соответствия квалификации выпускников региональному рынку труда и международным стандартам</a:t>
            </a:r>
            <a:endParaRPr lang="ru-RU" i="1" dirty="0" smtClean="0">
              <a:ln w="10541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Путь достижения- модернизация образовательных технологий 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Условия развития системы подготовки рабочих кадров и обеспечения социализации вчерашних студентов -консолидация усилии бизнеса, образования и власти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Проведение экзаменов квалификационных по ПМ на реальных рабочих местах ООО «Молоко», </a:t>
            </a:r>
            <a:r>
              <a:rPr lang="ru-RU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Торбеевском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подразделении ОАО МПК «</a:t>
            </a:r>
            <a:r>
              <a:rPr lang="ru-RU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Атяшевский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286644" cy="92867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Системные проблемы СПО</a:t>
            </a:r>
            <a:endParaRPr lang="ru-RU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5"/>
            <a:ext cx="7215206" cy="41434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Негативные демографические тенденции </a:t>
            </a:r>
          </a:p>
          <a:p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Представление ВУЗам возможности реализации программ СПО</a:t>
            </a:r>
          </a:p>
          <a:p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Массовизация коммерческих негосударственных ОУ с предоставлением образовательных услуг низкого качества </a:t>
            </a:r>
          </a:p>
          <a:p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Несовершенство механизмов социального партнерства (бизнес -сообщество не торопится вкладывать в средства в профобразование)</a:t>
            </a: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7286644" cy="407196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Старение преподавательского состава (отток в школы, в ВУЗы)</a:t>
            </a:r>
          </a:p>
          <a:p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Недостаточность средств для повышения квалификации на ведущих кафедрах ВУЗов других регионов</a:t>
            </a:r>
          </a:p>
          <a:p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Невозможность проведения  стажировок на высокотехнологичных предприятиях наукоемких производств</a:t>
            </a:r>
          </a:p>
          <a:p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Низкая стипендия у студентов системы СПО (академическая - 400 руб., социальная - 600 руб.)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286644" cy="92867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Системные проблемы СПО</a:t>
            </a:r>
            <a:endParaRPr lang="ru-RU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7286644" cy="128588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Необходимые условия развития образовательного комплекса РМ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7286644" cy="34290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    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Государственная программа развития образования РМ</a:t>
            </a:r>
          </a:p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     Определенные финансовые средства в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развитие СПО</a:t>
            </a: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    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Всесторонняя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поддержка руководства республики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14282" y="1714488"/>
            <a:ext cx="35719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214282" y="3857628"/>
            <a:ext cx="35719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214282" y="2786058"/>
            <a:ext cx="35719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7286644" cy="57150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Современный облик системы подготовки рабочих кадров и специалистов среднего звена РМ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7286644" cy="378621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ru-RU" sz="23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 республике сосредоточен огромный интеллектуальный потенциал </a:t>
            </a:r>
          </a:p>
          <a:p>
            <a:pPr>
              <a:buNone/>
            </a:pPr>
            <a:endParaRPr lang="ru-RU" sz="23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3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Преподаватели СПО – носители высокой образованности, образцовой интеллигентности, настоящей культуры:</a:t>
            </a:r>
          </a:p>
          <a:p>
            <a:pPr>
              <a:buNone/>
            </a:pPr>
            <a:r>
              <a:rPr lang="ru-RU" sz="23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- не погас огонь в учительских сердцах;</a:t>
            </a:r>
          </a:p>
          <a:p>
            <a:pPr>
              <a:buNone/>
            </a:pPr>
            <a:r>
              <a:rPr lang="ru-RU" sz="23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- крепнет понимание важных образовательных задач</a:t>
            </a:r>
          </a:p>
          <a:p>
            <a:pPr>
              <a:buNone/>
            </a:pPr>
            <a:r>
              <a:rPr lang="ru-RU" sz="23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- есть общее желание и стремление сделать наше региональное образование достойным вызова 21 века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286644" cy="49291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</a:t>
            </a:r>
            <a:r>
              <a:rPr lang="ru-RU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В канун наступающих светлых праздников Нового года и Рождества Христова примите самые искренние слова благодарности за Ваш огромный труд, житейскую мудрость и неисчерпаемую любовь к студентам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7286644" cy="49291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ru-RU" sz="40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buNone/>
            </a:pPr>
            <a:r>
              <a:rPr lang="ru-RU" sz="4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Желаю Вам внутренней стойкости, профессиональной чуткости, оптимизма, энергии, крепкого здоровья и успешной работы на благо Республики Мордовия и Российской Федерации </a:t>
            </a:r>
            <a:endParaRPr lang="ru-RU" sz="40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омпьютер\Рабочий стол\Фон колледж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7286644" cy="49291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  </a:t>
            </a:r>
          </a:p>
          <a:p>
            <a:pPr algn="ctr">
              <a:buNone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Спасибо за внимание!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640</Words>
  <Application>Microsoft Office PowerPoint</Application>
  <PresentationFormat>Экран (4:3)</PresentationFormat>
  <Paragraphs>100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Модернизация системы среднего профессионального образования и социально-экономическое развитие Республики Мордовия: результаты, проблемы, перспективы</vt:lpstr>
      <vt:lpstr>Широкий круг задач, поставленных </vt:lpstr>
      <vt:lpstr>Слайд 3</vt:lpstr>
      <vt:lpstr>Совет директоров ССУЗ РМ</vt:lpstr>
      <vt:lpstr>Учебные заведения СПО РМ</vt:lpstr>
      <vt:lpstr>Мероприятия Российского уровня-33</vt:lpstr>
      <vt:lpstr>Мероприятия Приволжского федерального округа</vt:lpstr>
      <vt:lpstr>Слайд 8</vt:lpstr>
      <vt:lpstr>Задачи, стоящие перед системой СПО и их  реализация</vt:lpstr>
      <vt:lpstr>Достижения УО СПО РМ</vt:lpstr>
      <vt:lpstr>Федеральный закон «Об образовании в РФ», закон «Об образовании в РМ» </vt:lpstr>
      <vt:lpstr>Что необходимо сделать ОУ СПО?</vt:lpstr>
      <vt:lpstr>Системные проблемы СПО</vt:lpstr>
      <vt:lpstr>Системные проблемы СПО</vt:lpstr>
      <vt:lpstr>Необходимые условия развития образовательного комплекса РМ</vt:lpstr>
      <vt:lpstr> Современный облик системы подготовки рабочих кадров и специалистов среднего звена РМ</vt:lpstr>
      <vt:lpstr>Слайд 17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Модернизация систем среднего профессионального образования и социально-экономическое развитие Республики Мордовия: результаты, проблемы, перспективы</dc:title>
  <dc:creator>Pta</dc:creator>
  <cp:lastModifiedBy>Имя</cp:lastModifiedBy>
  <cp:revision>41</cp:revision>
  <dcterms:created xsi:type="dcterms:W3CDTF">2014-12-12T08:12:26Z</dcterms:created>
  <dcterms:modified xsi:type="dcterms:W3CDTF">2014-12-17T06:08:15Z</dcterms:modified>
</cp:coreProperties>
</file>